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svg" ContentType="image/svg+xml"/>
  <Override PartName="/ppt/media/image2.svg" ContentType="image/svg+xml"/>
  <Override PartName="/ppt/media/image3.svg" ContentType="image/svg+xml"/>
  <Override PartName="/ppt/media/image4.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handoutMasterIdLst>
    <p:handoutMasterId r:id="rId45"/>
  </p:handoutMasterIdLst>
  <p:sldIdLst>
    <p:sldId id="256" r:id="rId3"/>
    <p:sldId id="261" r:id="rId5"/>
    <p:sldId id="263" r:id="rId6"/>
    <p:sldId id="265" r:id="rId7"/>
    <p:sldId id="262" r:id="rId8"/>
    <p:sldId id="268" r:id="rId9"/>
    <p:sldId id="269" r:id="rId10"/>
    <p:sldId id="270" r:id="rId11"/>
    <p:sldId id="271" r:id="rId12"/>
    <p:sldId id="272" r:id="rId13"/>
    <p:sldId id="274" r:id="rId14"/>
    <p:sldId id="281" r:id="rId15"/>
    <p:sldId id="282" r:id="rId16"/>
    <p:sldId id="283" r:id="rId17"/>
    <p:sldId id="284" r:id="rId18"/>
    <p:sldId id="285" r:id="rId19"/>
    <p:sldId id="264" r:id="rId20"/>
    <p:sldId id="286" r:id="rId21"/>
    <p:sldId id="275" r:id="rId22"/>
    <p:sldId id="276" r:id="rId23"/>
    <p:sldId id="287" r:id="rId24"/>
    <p:sldId id="288" r:id="rId25"/>
    <p:sldId id="289" r:id="rId26"/>
    <p:sldId id="290" r:id="rId27"/>
    <p:sldId id="291" r:id="rId28"/>
    <p:sldId id="292" r:id="rId29"/>
    <p:sldId id="302" r:id="rId30"/>
    <p:sldId id="294" r:id="rId31"/>
    <p:sldId id="296" r:id="rId32"/>
    <p:sldId id="297" r:id="rId33"/>
    <p:sldId id="298" r:id="rId34"/>
    <p:sldId id="299" r:id="rId35"/>
    <p:sldId id="300" r:id="rId36"/>
    <p:sldId id="301" r:id="rId37"/>
    <p:sldId id="303" r:id="rId38"/>
    <p:sldId id="293" r:id="rId39"/>
    <p:sldId id="304" r:id="rId40"/>
    <p:sldId id="305" r:id="rId41"/>
    <p:sldId id="306" r:id="rId42"/>
    <p:sldId id="277" r:id="rId43"/>
    <p:sldId id="279" r:id="rId44"/>
  </p:sldIdLst>
  <p:sldSz cx="12192000" cy="6858000"/>
  <p:notesSz cx="6858000" cy="9144000"/>
  <p:defaultTextStyle>
    <a:defPPr rtl="0">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83707" autoAdjust="0"/>
  </p:normalViewPr>
  <p:slideViewPr>
    <p:cSldViewPr snapToGrid="0">
      <p:cViewPr varScale="1">
        <p:scale>
          <a:sx n="63" d="100"/>
          <a:sy n="63" d="100"/>
        </p:scale>
        <p:origin x="804" y="52"/>
      </p:cViewPr>
      <p:guideLst/>
    </p:cSldViewPr>
  </p:slideViewPr>
  <p:notesTextViewPr>
    <p:cViewPr>
      <p:scale>
        <a:sx n="1" d="1"/>
        <a:sy n="1" d="1"/>
      </p:scale>
      <p:origin x="0" y="0"/>
    </p:cViewPr>
  </p:notesTextViewPr>
  <p:notesViewPr>
    <p:cSldViewPr snapToGrid="0">
      <p:cViewPr varScale="1">
        <p:scale>
          <a:sx n="99" d="100"/>
          <a:sy n="99" d="100"/>
        </p:scale>
        <p:origin x="3570" y="7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handoutMaster" Target="handoutMasters/handoutMaster1.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1363D635-2378-4D50-90FB-C250DED80A32}" type="datetime1">
              <a:rPr lang="zh-CN" altLang="en-US" smtClean="0">
                <a:latin typeface="Microsoft YaHei UI" panose="020B0503020204020204" pitchFamily="34" charset="-122"/>
                <a:ea typeface="Microsoft YaHei UI" panose="020B0503020204020204" pitchFamily="34" charset="-122"/>
              </a:rPr>
            </a:fld>
            <a:endParaRPr lang="zh-CN" altLang="en-US" dirty="0">
              <a:latin typeface="Microsoft YaHei UI" panose="020B0503020204020204" pitchFamily="34" charset="-122"/>
              <a:ea typeface="Microsoft YaHei UI"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1C4B79F2-7C6A-497B-9A4A-8ACE18746CB2}" type="slidenum">
              <a:rPr lang="en-US" altLang="zh-CN" smtClean="0">
                <a:latin typeface="Microsoft YaHei UI" panose="020B0503020204020204" pitchFamily="34" charset="-122"/>
                <a:ea typeface="Microsoft YaHei UI" panose="020B0503020204020204" pitchFamily="34" charset="-122"/>
              </a:rPr>
            </a:fld>
            <a:endParaRPr lang="zh-CN" altLang="en-US" dirty="0">
              <a:latin typeface="Microsoft YaHei UI" panose="020B0503020204020204" pitchFamily="34" charset="-122"/>
              <a:ea typeface="Microsoft YaHei UI"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E70E86DD-15E7-483C-8127-97C7DC28D095}" type="datetime1">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zh-CN" alt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altLang="en-US" noProof="0" dirty="0"/>
              <a:t>编辑母版文本样式</a:t>
            </a:r>
            <a:endParaRPr lang="zh-CN" altLang="en-US" noProof="0" dirty="0"/>
          </a:p>
          <a:p>
            <a:pPr lvl="1" rtl="0"/>
            <a:r>
              <a:rPr lang="zh-CN" altLang="en-US" noProof="0" dirty="0"/>
              <a:t>第二级</a:t>
            </a:r>
            <a:endParaRPr lang="zh-CN" altLang="en-US" noProof="0" dirty="0"/>
          </a:p>
          <a:p>
            <a:pPr lvl="2" rtl="0"/>
            <a:r>
              <a:rPr lang="zh-CN" altLang="en-US" noProof="0" dirty="0"/>
              <a:t>第三级</a:t>
            </a:r>
            <a:endParaRPr lang="zh-CN" altLang="en-US" noProof="0" dirty="0"/>
          </a:p>
          <a:p>
            <a:pPr lvl="3" rtl="0"/>
            <a:r>
              <a:rPr lang="zh-CN" altLang="en-US" noProof="0" dirty="0"/>
              <a:t>第四级</a:t>
            </a:r>
            <a:endParaRPr lang="zh-CN" altLang="en-US" noProof="0" dirty="0"/>
          </a:p>
          <a:p>
            <a:pPr lvl="4" rtl="0"/>
            <a:r>
              <a:rPr lang="zh-CN" altLang="en-US" noProof="0" dirty="0"/>
              <a:t>第五级</a:t>
            </a:r>
            <a:endParaRPr lang="zh-CN" altLang="en-US" noProof="0"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B262A795-6F94-4A96-B820-B9038480D048}" type="slidenum">
              <a:rPr lang="en-US" altLang="zh-CN"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2pPr>
    <a:lvl3pPr marL="9144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3pPr>
    <a:lvl4pPr marL="13716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4pPr>
    <a:lvl5pPr marL="18288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标题 1"/>
          <p:cNvSpPr>
            <a:spLocks noGrp="1"/>
          </p:cNvSpPr>
          <p:nvPr>
            <p:ph type="ctrTitle"/>
          </p:nvPr>
        </p:nvSpPr>
        <p:spPr>
          <a:xfrm>
            <a:off x="1109980" y="882376"/>
            <a:ext cx="9966960" cy="2926080"/>
          </a:xfrm>
        </p:spPr>
        <p:txBody>
          <a:bodyPr rtlCol="0" anchor="b">
            <a:normAutofit/>
          </a:bodyPr>
          <a:lstStyle>
            <a:lvl1pPr algn="ctr">
              <a:lnSpc>
                <a:spcPct val="85000"/>
              </a:lnSpc>
              <a:defRPr sz="7200" b="1" cap="all" baseline="0">
                <a:solidFill>
                  <a:srgbClr val="FFFFFF"/>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副标题 2"/>
          <p:cNvSpPr>
            <a:spLocks noGrp="1"/>
          </p:cNvSpPr>
          <p:nvPr>
            <p:ph type="subTitle" idx="1"/>
          </p:nvPr>
        </p:nvSpPr>
        <p:spPr>
          <a:xfrm>
            <a:off x="1709530" y="3869634"/>
            <a:ext cx="8767860" cy="1388165"/>
          </a:xfrm>
        </p:spPr>
        <p:txBody>
          <a:bodyPr rtlCol="0">
            <a:normAutofit/>
          </a:bodyPr>
          <a:lstStyle>
            <a:lvl1pPr marL="0" indent="0" algn="ctr">
              <a:buNone/>
              <a:defRPr sz="2200">
                <a:solidFill>
                  <a:srgbClr val="FFFFFF"/>
                </a:solidFill>
                <a:latin typeface="Microsoft YaHei UI" panose="020B0503020204020204" pitchFamily="34" charset="-122"/>
                <a:ea typeface="Microsoft YaHei UI" panose="020B0503020204020204" pitchFamily="34" charset="-122"/>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pPr rtl="0"/>
            <a:r>
              <a:rPr lang="zh-CN" altLang="en-US" noProof="0"/>
              <a:t>单击此处编辑母版副标题样式</a:t>
            </a:r>
            <a:endParaRPr lang="zh-CN" altLang="en-US" noProof="0" dirty="0"/>
          </a:p>
        </p:txBody>
      </p:sp>
      <p:sp>
        <p:nvSpPr>
          <p:cNvPr id="4" name="日期占位符 3"/>
          <p:cNvSpPr>
            <a:spLocks noGrp="1"/>
          </p:cNvSpPr>
          <p:nvPr>
            <p:ph type="dt" sz="half" idx="10"/>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C643B07F-1D4C-4540-999E-86D36202C0C6}"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cxnSp>
        <p:nvCxnSpPr>
          <p:cNvPr id="8" name="直接连接符​​ 7"/>
          <p:cNvCxnSpPr/>
          <p:nvPr/>
        </p:nvCxnSpPr>
        <p:spPr>
          <a:xfrm>
            <a:off x="4213781" y="3733800"/>
            <a:ext cx="371416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F8439094-95A5-4980-A2A3-89FA2435876B}"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垂直标题 1"/>
          <p:cNvSpPr>
            <a:spLocks noGrp="1"/>
          </p:cNvSpPr>
          <p:nvPr>
            <p:ph type="title" orient="vert"/>
          </p:nvPr>
        </p:nvSpPr>
        <p:spPr>
          <a:xfrm>
            <a:off x="8724900" y="762000"/>
            <a:ext cx="2324100" cy="5410200"/>
          </a:xfrm>
        </p:spPr>
        <p:txBody>
          <a:bodyPr vert="eaVert"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a:xfrm>
            <a:off x="1143000" y="762000"/>
            <a:ext cx="7429500" cy="5410200"/>
          </a:xfrm>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322F546-3B99-456D-B1CF-27BD2F7FE5D2}"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p:txBody>
          <a:bodyPr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E4D37FF0-D500-4819-9052-AC9C333A8832}"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106424" y="1173575"/>
            <a:ext cx="9966960" cy="2926080"/>
          </a:xfrm>
        </p:spPr>
        <p:txBody>
          <a:bodyPr rtlCol="0" anchor="b">
            <a:noAutofit/>
          </a:bodyPr>
          <a:lstStyle>
            <a:lvl1pPr algn="ctr">
              <a:lnSpc>
                <a:spcPct val="85000"/>
              </a:lnSpc>
              <a:defRPr sz="7200" b="0" cap="all" baseline="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709928" y="4154520"/>
            <a:ext cx="8769096" cy="1363806"/>
          </a:xfrm>
        </p:spPr>
        <p:txBody>
          <a:bodyPr rtlCol="0" anchor="t">
            <a:normAutofit/>
          </a:bodyPr>
          <a:lstStyle>
            <a:lvl1pPr marL="0" indent="0" algn="ctr">
              <a:buNone/>
              <a:defRPr sz="2200">
                <a:solidFill>
                  <a:schemeClr val="accent1"/>
                </a:solidFill>
                <a:latin typeface="Microsoft YaHei UI" panose="020B0503020204020204" pitchFamily="34" charset="-122"/>
                <a:ea typeface="Microsoft YaHei UI"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zh-CN" altLang="en-US" noProof="0"/>
              <a:t>单击此处编辑母版文本样式</a:t>
            </a:r>
            <a:endParaRPr lang="zh-CN" altLang="en-US" noProof="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BD3CB5DD-18D0-4B93-A228-C4DB80A9C862}"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cxnSp>
        <p:nvCxnSpPr>
          <p:cNvPr id="7" name="直接连接符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标题 7"/>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sz="half" idx="1"/>
          </p:nvPr>
        </p:nvSpPr>
        <p:spPr>
          <a:xfrm>
            <a:off x="1143000" y="2057399"/>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内容占位符 3"/>
          <p:cNvSpPr>
            <a:spLocks noGrp="1"/>
          </p:cNvSpPr>
          <p:nvPr>
            <p:ph sz="half" idx="2"/>
          </p:nvPr>
        </p:nvSpPr>
        <p:spPr>
          <a:xfrm>
            <a:off x="6267612" y="2057400"/>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29669D3E-3884-46AC-96BE-0EB89ED52750}" type="datetime1">
              <a:rPr lang="zh-CN" altLang="en-US" smtClean="0"/>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标题 9"/>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143000" y="2001511"/>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endParaRPr lang="zh-CN" altLang="en-US" noProof="0"/>
          </a:p>
        </p:txBody>
      </p:sp>
      <p:sp>
        <p:nvSpPr>
          <p:cNvPr id="4" name="内容占位符 3"/>
          <p:cNvSpPr>
            <a:spLocks noGrp="1"/>
          </p:cNvSpPr>
          <p:nvPr>
            <p:ph sz="half" idx="2"/>
          </p:nvPr>
        </p:nvSpPr>
        <p:spPr>
          <a:xfrm>
            <a:off x="1143000" y="2721483"/>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5" name="文本占位符 4"/>
          <p:cNvSpPr>
            <a:spLocks noGrp="1"/>
          </p:cNvSpPr>
          <p:nvPr>
            <p:ph type="body" sz="quarter" idx="3"/>
          </p:nvPr>
        </p:nvSpPr>
        <p:spPr>
          <a:xfrm>
            <a:off x="6269173" y="1999032"/>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endParaRPr lang="zh-CN" altLang="en-US" noProof="0"/>
          </a:p>
        </p:txBody>
      </p:sp>
      <p:sp>
        <p:nvSpPr>
          <p:cNvPr id="6" name="内容占位符 5"/>
          <p:cNvSpPr>
            <a:spLocks noGrp="1"/>
          </p:cNvSpPr>
          <p:nvPr>
            <p:ph sz="quarter" idx="4"/>
          </p:nvPr>
        </p:nvSpPr>
        <p:spPr>
          <a:xfrm>
            <a:off x="6269173" y="2719322"/>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7" name="日期占位符 6"/>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22F1139-3645-4824-BD53-F607326A61B9}" type="datetime1">
              <a:rPr lang="zh-CN" altLang="en-US" smtClean="0"/>
            </a:fld>
            <a:endParaRPr lang="zh-CN" altLang="en-US" dirty="0"/>
          </a:p>
        </p:txBody>
      </p:sp>
      <p:sp>
        <p:nvSpPr>
          <p:cNvPr id="8" name="页脚占位符 7"/>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9" name="灯片编号占位符 8"/>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日期占位符 2"/>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3D208615-CB44-40D5-A0AD-BC9B36114A55}" type="datetime1">
              <a:rPr lang="zh-CN" altLang="en-US" smtClean="0"/>
            </a:fld>
            <a:endParaRPr lang="zh-CN" altLang="en-US" dirty="0"/>
          </a:p>
        </p:txBody>
      </p:sp>
      <p:sp>
        <p:nvSpPr>
          <p:cNvPr id="4" name="页脚占位符 3"/>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5" name="灯片编号占位符 4"/>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4854EB7C-80E3-4267-B53F-C264AD7BECE0}" type="datetime1">
              <a:rPr lang="zh-CN" altLang="en-US" smtClean="0"/>
            </a:fld>
            <a:endParaRPr lang="zh-CN" altLang="en-US" dirty="0"/>
          </a:p>
        </p:txBody>
      </p:sp>
      <p:sp>
        <p:nvSpPr>
          <p:cNvPr id="3" name="页脚占位符 2"/>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4" name="灯片编号占位符 3"/>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带标题的内容">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a:xfrm>
            <a:off x="5852159" y="1097280"/>
            <a:ext cx="5212080" cy="4663440"/>
          </a:xfrm>
        </p:spPr>
        <p:txBody>
          <a:bodyPr rtlCol="0"/>
          <a:lstStyle>
            <a:lvl1pPr>
              <a:defRPr sz="3200">
                <a:latin typeface="Microsoft YaHei UI" panose="020B0503020204020204" pitchFamily="34" charset="-122"/>
                <a:ea typeface="Microsoft YaHei UI" panose="020B0503020204020204" pitchFamily="34" charset="-122"/>
              </a:defRPr>
            </a:lvl1pPr>
            <a:lvl2pPr>
              <a:defRPr sz="2800">
                <a:latin typeface="Microsoft YaHei UI" panose="020B0503020204020204" pitchFamily="34" charset="-122"/>
                <a:ea typeface="Microsoft YaHei UI" panose="020B0503020204020204" pitchFamily="34" charset="-122"/>
              </a:defRPr>
            </a:lvl2pPr>
            <a:lvl3pPr>
              <a:defRPr sz="2400">
                <a:latin typeface="Microsoft YaHei UI" panose="020B0503020204020204" pitchFamily="34" charset="-122"/>
                <a:ea typeface="Microsoft YaHei UI" panose="020B0503020204020204" pitchFamily="34" charset="-122"/>
              </a:defRPr>
            </a:lvl3pPr>
            <a:lvl4pPr>
              <a:defRPr sz="2000">
                <a:latin typeface="Microsoft YaHei UI" panose="020B0503020204020204" pitchFamily="34" charset="-122"/>
                <a:ea typeface="Microsoft YaHei UI" panose="020B0503020204020204" pitchFamily="34" charset="-122"/>
              </a:defRPr>
            </a:lvl4pPr>
            <a:lvl5pPr>
              <a:defRPr sz="2000">
                <a:latin typeface="Microsoft YaHei UI" panose="020B0503020204020204" pitchFamily="34" charset="-122"/>
                <a:ea typeface="Microsoft YaHei UI" panose="020B0503020204020204" pitchFamily="34" charset="-122"/>
              </a:defRPr>
            </a:lvl5pPr>
            <a:lvl6pPr>
              <a:defRPr sz="2000"/>
            </a:lvl6pPr>
            <a:lvl7pPr>
              <a:defRPr sz="2000"/>
            </a:lvl7pPr>
            <a:lvl8pPr>
              <a:defRPr sz="2000"/>
            </a:lvl8pPr>
            <a:lvl9pPr>
              <a:defRPr sz="20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文本占位符 3"/>
          <p:cNvSpPr>
            <a:spLocks noGrp="1"/>
          </p:cNvSpPr>
          <p:nvPr>
            <p:ph type="body" sz="half" idx="2"/>
          </p:nvPr>
        </p:nvSpPr>
        <p:spPr>
          <a:xfrm>
            <a:off x="1143000" y="2834640"/>
            <a:ext cx="3931920" cy="301752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endParaRPr lang="zh-CN" altLang="en-US" noProof="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8DD0F495-F050-49AC-8028-2B6604CE35DE}" type="datetime1">
              <a:rPr lang="zh-CN" altLang="en-US" smtClean="0"/>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带标题的图片">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图片占位符 2"/>
          <p:cNvSpPr>
            <a:spLocks noGrp="1" noChangeAspect="1"/>
          </p:cNvSpPr>
          <p:nvPr>
            <p:ph type="pic" idx="1"/>
          </p:nvPr>
        </p:nvSpPr>
        <p:spPr>
          <a:xfrm>
            <a:off x="5413248" y="1069847"/>
            <a:ext cx="6099048" cy="4800600"/>
          </a:xfrm>
        </p:spPr>
        <p:txBody>
          <a:bodyPr lIns="274320" tIns="182880" rtlCol="0" anchor="t">
            <a:normAutofit/>
          </a:bodyPr>
          <a:lstStyle>
            <a:lvl1pPr marL="0" indent="0">
              <a:buNone/>
              <a:defRPr sz="2800">
                <a:latin typeface="Microsoft YaHei UI" panose="020B0503020204020204" pitchFamily="34" charset="-122"/>
                <a:ea typeface="Microsoft YaHei UI"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zh-CN" altLang="en-US" noProof="0"/>
              <a:t>单击图标添加图片</a:t>
            </a:r>
            <a:endParaRPr lang="zh-CN" altLang="en-US" noProof="0" dirty="0"/>
          </a:p>
        </p:txBody>
      </p:sp>
      <p:sp>
        <p:nvSpPr>
          <p:cNvPr id="4" name="文本占位符 3"/>
          <p:cNvSpPr>
            <a:spLocks noGrp="1"/>
          </p:cNvSpPr>
          <p:nvPr>
            <p:ph type="body" sz="half" idx="2"/>
          </p:nvPr>
        </p:nvSpPr>
        <p:spPr>
          <a:xfrm>
            <a:off x="1143000" y="2834640"/>
            <a:ext cx="3931920" cy="288036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endParaRPr lang="zh-CN" altLang="en-US" noProof="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1E4CCE92-93A9-45CB-93EB-0D8BC89697E4}" type="datetime1">
              <a:rPr lang="zh-CN" altLang="en-US" smtClean="0"/>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标题占位符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pPr rtl="0"/>
            <a:r>
              <a:rPr lang="zh-CN" altLang="en-US" noProof="0" dirty="0"/>
              <a:t>单击此处编辑母版标题样式</a:t>
            </a:r>
            <a:endParaRPr lang="zh-CN" altLang="en-US" noProof="0" dirty="0"/>
          </a:p>
        </p:txBody>
      </p:sp>
      <p:sp>
        <p:nvSpPr>
          <p:cNvPr id="3" name="文本占位符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rtl="0"/>
            <a:r>
              <a:rPr lang="zh-CN" altLang="en-US" noProof="0" dirty="0"/>
              <a:t>编辑母版文本样式</a:t>
            </a:r>
            <a:endParaRPr lang="zh-CN" altLang="en-US" noProof="0" dirty="0"/>
          </a:p>
          <a:p>
            <a:pPr lvl="1" rtl="0"/>
            <a:r>
              <a:rPr lang="zh-CN" altLang="en-US" noProof="0" dirty="0"/>
              <a:t>第二级</a:t>
            </a:r>
            <a:endParaRPr lang="zh-CN" altLang="en-US" noProof="0" dirty="0"/>
          </a:p>
          <a:p>
            <a:pPr lvl="2" rtl="0"/>
            <a:r>
              <a:rPr lang="zh-CN" altLang="en-US" noProof="0" dirty="0"/>
              <a:t>第三级</a:t>
            </a:r>
            <a:endParaRPr lang="zh-CN" altLang="en-US" noProof="0" dirty="0"/>
          </a:p>
          <a:p>
            <a:pPr lvl="3" rtl="0"/>
            <a:r>
              <a:rPr lang="zh-CN" altLang="en-US" noProof="0" dirty="0"/>
              <a:t>第四级</a:t>
            </a:r>
            <a:endParaRPr lang="zh-CN" altLang="en-US" noProof="0" dirty="0"/>
          </a:p>
          <a:p>
            <a:pPr lvl="4" rtl="0"/>
            <a:r>
              <a:rPr lang="zh-CN" altLang="en-US" noProof="0" dirty="0"/>
              <a:t>第五级</a:t>
            </a:r>
            <a:endParaRPr lang="zh-CN" altLang="en-US" noProof="0" dirty="0"/>
          </a:p>
        </p:txBody>
      </p:sp>
      <p:sp>
        <p:nvSpPr>
          <p:cNvPr id="4" name="日期占位符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latin typeface="Microsoft YaHei UI" panose="020B0503020204020204" pitchFamily="34" charset="-122"/>
                <a:ea typeface="Microsoft YaHei UI" panose="020B0503020204020204" pitchFamily="34" charset="-122"/>
              </a:defRPr>
            </a:lvl1pPr>
          </a:lstStyle>
          <a:p>
            <a:fld id="{F09E1F69-A97B-455B-BA72-3104C5C7CE22}" type="datetime1">
              <a:rPr lang="zh-CN" altLang="en-US" smtClean="0"/>
            </a:fld>
            <a:endParaRPr lang="zh-CN" altLang="en-US" dirty="0"/>
          </a:p>
        </p:txBody>
      </p:sp>
      <p:sp>
        <p:nvSpPr>
          <p:cNvPr id="5" name="页脚占位符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accent1"/>
          </a:solidFill>
          <a:latin typeface="Microsoft YaHei UI" panose="020B0503020204020204" pitchFamily="34" charset="-122"/>
          <a:ea typeface="Microsoft YaHei UI" panose="020B0503020204020204" pitchFamily="34" charset="-122"/>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anose="020B0503020204020204" pitchFamily="34" charset="0"/>
        <a:buChar char="•"/>
        <a:defRPr sz="2200" kern="1200">
          <a:solidFill>
            <a:schemeClr val="accent1"/>
          </a:solidFill>
          <a:latin typeface="Microsoft YaHei UI" panose="020B0503020204020204" pitchFamily="34" charset="-122"/>
          <a:ea typeface="Microsoft YaHei UI" panose="020B0503020204020204" pitchFamily="34" charset="-122"/>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2000" kern="1200">
          <a:solidFill>
            <a:schemeClr val="accent1"/>
          </a:solidFill>
          <a:latin typeface="Microsoft YaHei UI" panose="020B0503020204020204" pitchFamily="34" charset="-122"/>
          <a:ea typeface="Microsoft YaHei UI" panose="020B0503020204020204" pitchFamily="34" charset="-122"/>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800" kern="1200">
          <a:solidFill>
            <a:schemeClr val="accent1"/>
          </a:solidFill>
          <a:latin typeface="Microsoft YaHei UI" panose="020B0503020204020204" pitchFamily="34" charset="-122"/>
          <a:ea typeface="Microsoft YaHei UI" panose="020B0503020204020204" pitchFamily="34" charset="-122"/>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5pPr>
      <a:lvl6pPr marL="1600200"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6pPr>
      <a:lvl7pPr marL="1899920"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7pPr>
      <a:lvl8pPr marL="2200275"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8pPr>
      <a:lvl9pPr marL="2499995"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1.svg"/><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3.svg"/><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3.svg"/><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image" Target="../media/image3.svg"/><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3.svg"/><Relationship Id="rId1" Type="http://schemas.openxmlformats.org/officeDocument/2006/relationships/image" Target="../media/image8.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image" Target="../media/image3.svg"/><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2.xml"/><Relationship Id="rId3" Type="http://schemas.openxmlformats.org/officeDocument/2006/relationships/tags" Target="../tags/tag1.xml"/><Relationship Id="rId2" Type="http://schemas.openxmlformats.org/officeDocument/2006/relationships/image" Target="../media/image3.svg"/><Relationship Id="rId1" Type="http://schemas.openxmlformats.org/officeDocument/2006/relationships/image" Target="../media/image8.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image" Target="../media/image3.svg"/><Relationship Id="rId1" Type="http://schemas.openxmlformats.org/officeDocument/2006/relationships/image" Target="../media/image8.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2.xml"/><Relationship Id="rId2" Type="http://schemas.openxmlformats.org/officeDocument/2006/relationships/image" Target="../media/image1.svg"/><Relationship Id="rId1" Type="http://schemas.openxmlformats.org/officeDocument/2006/relationships/image" Target="../media/image4.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2.xml"/><Relationship Id="rId2" Type="http://schemas.openxmlformats.org/officeDocument/2006/relationships/image" Target="../media/image3.svg"/><Relationship Id="rId1" Type="http://schemas.openxmlformats.org/officeDocument/2006/relationships/image" Target="../media/image8.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2.xml"/><Relationship Id="rId2" Type="http://schemas.openxmlformats.org/officeDocument/2006/relationships/image" Target="../media/image3.svg"/><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1.sv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2.xml"/><Relationship Id="rId2" Type="http://schemas.openxmlformats.org/officeDocument/2006/relationships/image" Target="../media/image3.svg"/><Relationship Id="rId1" Type="http://schemas.openxmlformats.org/officeDocument/2006/relationships/image" Target="../media/image8.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2.xml"/><Relationship Id="rId2" Type="http://schemas.openxmlformats.org/officeDocument/2006/relationships/image" Target="../media/image3.svg"/><Relationship Id="rId1" Type="http://schemas.openxmlformats.org/officeDocument/2006/relationships/image" Target="../media/image8.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1.pn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2.xml"/><Relationship Id="rId2" Type="http://schemas.openxmlformats.org/officeDocument/2006/relationships/image" Target="../media/image1.svg"/><Relationship Id="rId1" Type="http://schemas.openxmlformats.org/officeDocument/2006/relationships/image" Target="../media/image4.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2.xml"/><Relationship Id="rId2" Type="http://schemas.openxmlformats.org/officeDocument/2006/relationships/image" Target="../media/image1.svg"/><Relationship Id="rId1" Type="http://schemas.openxmlformats.org/officeDocument/2006/relationships/image" Target="../media/image4.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2.xml"/><Relationship Id="rId2" Type="http://schemas.openxmlformats.org/officeDocument/2006/relationships/image" Target="../media/image3.svg"/><Relationship Id="rId1" Type="http://schemas.openxmlformats.org/officeDocument/2006/relationships/image" Target="../media/image8.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2.xml"/><Relationship Id="rId2" Type="http://schemas.openxmlformats.org/officeDocument/2006/relationships/image" Target="../media/image3.svg"/><Relationship Id="rId1" Type="http://schemas.openxmlformats.org/officeDocument/2006/relationships/image" Target="../media/image8.png"/></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2.xml"/><Relationship Id="rId2" Type="http://schemas.openxmlformats.org/officeDocument/2006/relationships/image" Target="../media/image3.svg"/><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2.xml"/><Relationship Id="rId2" Type="http://schemas.openxmlformats.org/officeDocument/2006/relationships/image" Target="../media/image4.svg"/><Relationship Id="rId1" Type="http://schemas.openxmlformats.org/officeDocument/2006/relationships/image" Target="../media/image11.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rtlCol="0">
            <a:normAutofit/>
          </a:bodyPr>
          <a:lstStyle/>
          <a:p>
            <a:pPr rtl="0"/>
            <a:r>
              <a:rPr lang="en-US" altLang="en-GB" dirty="0">
                <a:latin typeface="Microsoft YaHei UI" panose="020B0503020204020204" pitchFamily="34" charset="-122"/>
                <a:ea typeface="Microsoft YaHei UI" panose="020B0503020204020204" pitchFamily="34" charset="-122"/>
              </a:rPr>
              <a:t>28</a:t>
            </a:r>
            <a:r>
              <a:rPr lang="en-GB" altLang="zh-CN" dirty="0">
                <a:latin typeface="Microsoft YaHei UI" panose="020B0503020204020204" pitchFamily="34" charset="-122"/>
                <a:ea typeface="Microsoft YaHei UI" panose="020B0503020204020204" pitchFamily="34" charset="-122"/>
              </a:rPr>
              <a:t>. </a:t>
            </a:r>
            <a:r>
              <a:rPr lang="zh-CN" altLang="en-US" u="sng" dirty="0">
                <a:latin typeface="Microsoft YaHei UI" panose="020B0503020204020204" pitchFamily="34" charset="-122"/>
                <a:ea typeface="Microsoft YaHei UI" panose="020B0503020204020204" pitchFamily="34" charset="-122"/>
              </a:rPr>
              <a:t>漫话</a:t>
            </a:r>
            <a:r>
              <a:rPr lang="zh-CN" altLang="en-US" u="sng" dirty="0">
                <a:latin typeface="Microsoft YaHei UI" panose="020B0503020204020204" pitchFamily="34" charset="-122"/>
                <a:ea typeface="Microsoft YaHei UI" panose="020B0503020204020204" pitchFamily="34" charset="-122"/>
              </a:rPr>
              <a:t>网络语言</a:t>
            </a:r>
            <a:endParaRPr lang="zh-CN" altLang="en-US" u="sng" dirty="0">
              <a:latin typeface="Microsoft YaHei UI" panose="020B0503020204020204" pitchFamily="34" charset="-122"/>
              <a:ea typeface="Microsoft YaHei UI"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zh-CN" dirty="0"/>
              <a:t>28.5</a:t>
            </a:r>
            <a:r>
              <a:rPr lang="zh-CN" altLang="en-US" dirty="0"/>
              <a:t> </a:t>
            </a:r>
            <a:r>
              <a:rPr lang="zh-CN" altLang="en-US" dirty="0">
                <a:sym typeface="+mn-ea"/>
              </a:rPr>
              <a:t>网络语言研究有哪些意义？</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528320" y="1233805"/>
            <a:ext cx="10443845" cy="5132070"/>
          </a:xfrm>
        </p:spPr>
        <p:txBody>
          <a:bodyPr>
            <a:noAutofit/>
          </a:bodyPr>
          <a:lstStyle/>
          <a:p>
            <a:pPr algn="just">
              <a:lnSpc>
                <a:spcPct val="150000"/>
              </a:lnSpc>
              <a:spcBef>
                <a:spcPts val="0"/>
              </a:spcBef>
            </a:pPr>
            <a:r>
              <a:rPr lang="zh-CN" altLang="en-US" sz="2400" dirty="0"/>
              <a:t>网络语言对当代大学生的价值观起着很大的影响，影响着当代中国大学生价值的生成与变化。</a:t>
            </a:r>
            <a:endParaRPr lang="zh-CN" altLang="en-US" sz="2400" dirty="0"/>
          </a:p>
          <a:p>
            <a:pPr algn="just">
              <a:lnSpc>
                <a:spcPct val="150000"/>
              </a:lnSpc>
              <a:spcBef>
                <a:spcPts val="0"/>
              </a:spcBef>
            </a:pPr>
            <a:r>
              <a:rPr lang="zh-CN" altLang="en-US" sz="2400" dirty="0"/>
              <a:t> 从语言发展的历史来看，它与价值观之间存在着互动的关系。</a:t>
            </a:r>
            <a:endParaRPr lang="zh-CN" altLang="en-US" sz="2400" dirty="0"/>
          </a:p>
          <a:p>
            <a:pPr marL="45720" indent="0" algn="just">
              <a:lnSpc>
                <a:spcPct val="150000"/>
              </a:lnSpc>
              <a:spcBef>
                <a:spcPts val="0"/>
              </a:spcBef>
              <a:buNone/>
            </a:pPr>
            <a:r>
              <a:rPr lang="en-US" altLang="zh-CN" sz="2400" b="1" u="sng" dirty="0"/>
              <a:t>*</a:t>
            </a:r>
            <a:r>
              <a:rPr lang="zh-CN" altLang="en-US" sz="2400" b="1" u="sng" dirty="0"/>
              <a:t>如何对待这一现象？</a:t>
            </a:r>
            <a:endParaRPr lang="zh-CN" altLang="en-US" sz="2400" b="1" u="sng" dirty="0"/>
          </a:p>
          <a:p>
            <a:pPr marL="45720" indent="0" algn="just">
              <a:lnSpc>
                <a:spcPct val="150000"/>
              </a:lnSpc>
              <a:spcBef>
                <a:spcPts val="0"/>
              </a:spcBef>
              <a:buNone/>
            </a:pPr>
            <a:r>
              <a:rPr lang="zh-CN" altLang="en-US" sz="2400" dirty="0"/>
              <a:t>第一，我们必须承认，网络语言已经是一种</a:t>
            </a:r>
            <a:r>
              <a:rPr lang="zh-CN" altLang="en-US" sz="2400" dirty="0"/>
              <a:t>客观存在，任何试图消灭网络语言的做法都将是徒劳的，我们绝对不可以干这样的傻事。</a:t>
            </a:r>
            <a:endParaRPr lang="zh-CN" altLang="en-US" sz="2400" dirty="0"/>
          </a:p>
          <a:p>
            <a:pPr marL="45720" indent="0" algn="just">
              <a:lnSpc>
                <a:spcPct val="150000"/>
              </a:lnSpc>
              <a:spcBef>
                <a:spcPts val="0"/>
              </a:spcBef>
              <a:buNone/>
            </a:pPr>
            <a:r>
              <a:rPr lang="zh-CN" altLang="en-US" sz="2400" dirty="0"/>
              <a:t>第二，我们必须清楚，全盘接受或全盘否定</a:t>
            </a:r>
            <a:r>
              <a:rPr lang="zh-CN" altLang="en-US" sz="2400" dirty="0"/>
              <a:t>网络语言都是不科学和不负责任的。正确的做法应该是取其精华，去其糟粕。</a:t>
            </a:r>
            <a:endParaRPr lang="zh-CN" altLang="en-US" sz="2400" dirty="0"/>
          </a:p>
        </p:txBody>
      </p:sp>
      <p:pic>
        <p:nvPicPr>
          <p:cNvPr id="7" name="图片 6"/>
          <p:cNvPicPr>
            <a:picLocks noChangeAspect="1"/>
          </p:cNvPicPr>
          <p:nvPr/>
        </p:nvPicPr>
        <p:blipFill>
          <a:blip r:embed="rId1"/>
          <a:stretch>
            <a:fillRect/>
          </a:stretch>
        </p:blipFill>
        <p:spPr>
          <a:xfrm>
            <a:off x="9537121" y="465807"/>
            <a:ext cx="914479" cy="914479"/>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dirty="0"/>
              <a:t>28.6</a:t>
            </a:r>
            <a:r>
              <a:rPr lang="zh-CN" altLang="en-US" dirty="0"/>
              <a:t>结语</a:t>
            </a:r>
            <a:endParaRPr lang="zh-CN" altLang="en-US" dirty="0"/>
          </a:p>
        </p:txBody>
      </p:sp>
      <p:sp>
        <p:nvSpPr>
          <p:cNvPr id="6" name="内容占位符 5"/>
          <p:cNvSpPr>
            <a:spLocks noGrp="1"/>
          </p:cNvSpPr>
          <p:nvPr>
            <p:ph idx="1"/>
          </p:nvPr>
        </p:nvSpPr>
        <p:spPr>
          <a:xfrm>
            <a:off x="528398" y="1233954"/>
            <a:ext cx="11297841" cy="5132314"/>
          </a:xfrm>
        </p:spPr>
        <p:txBody>
          <a:bodyPr>
            <a:noAutofit/>
          </a:bodyPr>
          <a:lstStyle/>
          <a:p>
            <a:pPr marL="45720" indent="609600" algn="just" fontAlgn="auto">
              <a:lnSpc>
                <a:spcPct val="200000"/>
              </a:lnSpc>
              <a:spcBef>
                <a:spcPts val="0"/>
              </a:spcBef>
              <a:buNone/>
              <a:extLst>
                <a:ext uri="{35155182-B16C-46BC-9424-99874614C6A1}">
                  <wpsdc:indentchars xmlns:wpsdc="http://www.wps.cn/officeDocument/2017/drawingmlCustomData" val="200" checksum="4158780845"/>
                </a:ext>
              </a:extLst>
            </a:pPr>
            <a:r>
              <a:rPr lang="en-US" altLang="zh-CN" sz="2400" dirty="0"/>
              <a:t>  </a:t>
            </a:r>
            <a:r>
              <a:rPr lang="zh-CN" altLang="en-US" sz="2400" dirty="0"/>
              <a:t>我们必须了解，网络语言是活的，不是死的。现在看来合理的东西，将来未必合理；现在看来不合理的东西，将来未必不合理。这个问题要辩证地看，要以发展的眼光看。对网络语言的使用我们不但可以，而且也应该加以积极的引导，但是立即着手限制和规范是没有多大必要的。事实上，网络语言的使用不是我们想限制就可以限制，想规范就可以规范的。一切都要留待实践和时间去检验。</a:t>
            </a:r>
            <a:endParaRPr lang="zh-CN" altLang="en-US" sz="2400" dirty="0"/>
          </a:p>
        </p:txBody>
      </p:sp>
      <p:pic>
        <p:nvPicPr>
          <p:cNvPr id="3" name="图片 2"/>
          <p:cNvPicPr>
            <a:picLocks noChangeAspect="1"/>
          </p:cNvPicPr>
          <p:nvPr/>
        </p:nvPicPr>
        <p:blipFill>
          <a:blip r:embed="rId1"/>
          <a:stretch>
            <a:fillRect/>
          </a:stretch>
        </p:blipFill>
        <p:spPr>
          <a:xfrm>
            <a:off x="9609385" y="465807"/>
            <a:ext cx="914479" cy="914479"/>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112520" y="1828165"/>
            <a:ext cx="9966960" cy="3716655"/>
          </a:xfrm>
        </p:spPr>
        <p:txBody>
          <a:bodyPr rtlCol="0">
            <a:normAutofit/>
          </a:bodyPr>
          <a:lstStyle/>
          <a:p>
            <a:pPr rtl="0"/>
            <a:r>
              <a:rPr lang="zh-CN" altLang="en-US" dirty="0">
                <a:latin typeface="Microsoft YaHei UI" panose="020B0503020204020204" pitchFamily="34" charset="-122"/>
                <a:ea typeface="Microsoft YaHei UI" panose="020B0503020204020204" pitchFamily="34" charset="-122"/>
              </a:rPr>
              <a:t>第七篇</a:t>
            </a:r>
            <a:br>
              <a:rPr lang="zh-CN" altLang="en-US" u="sng" dirty="0">
                <a:latin typeface="Microsoft YaHei UI" panose="020B0503020204020204" pitchFamily="34" charset="-122"/>
                <a:ea typeface="Microsoft YaHei UI" panose="020B0503020204020204" pitchFamily="34" charset="-122"/>
              </a:rPr>
            </a:br>
            <a:br>
              <a:rPr lang="zh-CN" altLang="en-US" u="sng" dirty="0">
                <a:latin typeface="Microsoft YaHei UI" panose="020B0503020204020204" pitchFamily="34" charset="-122"/>
                <a:ea typeface="Microsoft YaHei UI" panose="020B0503020204020204" pitchFamily="34" charset="-122"/>
              </a:rPr>
            </a:br>
            <a:r>
              <a:rPr lang="zh-CN" altLang="en-US" dirty="0">
                <a:latin typeface="Microsoft YaHei UI" panose="020B0503020204020204" pitchFamily="34" charset="-122"/>
                <a:ea typeface="Microsoft YaHei UI" panose="020B0503020204020204" pitchFamily="34" charset="-122"/>
              </a:rPr>
              <a:t>奇妙的另类语言</a:t>
            </a:r>
            <a:endParaRPr lang="zh-CN" altLang="en-US" dirty="0">
              <a:latin typeface="Microsoft YaHei UI" panose="020B0503020204020204" pitchFamily="34" charset="-122"/>
              <a:ea typeface="Microsoft YaHei UI"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01320" y="896620"/>
            <a:ext cx="11389360" cy="4054475"/>
          </a:xfrm>
        </p:spPr>
        <p:txBody>
          <a:bodyPr rtlCol="0">
            <a:normAutofit/>
          </a:bodyPr>
          <a:lstStyle/>
          <a:p>
            <a:pPr rtl="0"/>
            <a:r>
              <a:rPr lang="en-US" altLang="en-GB" dirty="0">
                <a:latin typeface="Microsoft YaHei UI" panose="020B0503020204020204" pitchFamily="34" charset="-122"/>
                <a:ea typeface="Microsoft YaHei UI" panose="020B0503020204020204" pitchFamily="34" charset="-122"/>
              </a:rPr>
              <a:t>29</a:t>
            </a:r>
            <a:r>
              <a:rPr lang="en-GB" altLang="zh-CN" dirty="0">
                <a:latin typeface="Microsoft YaHei UI" panose="020B0503020204020204" pitchFamily="34" charset="-122"/>
                <a:ea typeface="Microsoft YaHei UI" panose="020B0503020204020204" pitchFamily="34" charset="-122"/>
              </a:rPr>
              <a:t>. </a:t>
            </a:r>
            <a:r>
              <a:rPr lang="zh-CN" altLang="en-US" u="sng" dirty="0">
                <a:latin typeface="Microsoft YaHei UI" panose="020B0503020204020204" pitchFamily="34" charset="-122"/>
                <a:ea typeface="Microsoft YaHei UI" panose="020B0503020204020204" pitchFamily="34" charset="-122"/>
              </a:rPr>
              <a:t>永州女书：男人不宜</a:t>
            </a:r>
            <a:r>
              <a:rPr lang="zh-CN" altLang="en-US" u="sng" dirty="0">
                <a:latin typeface="Microsoft YaHei UI" panose="020B0503020204020204" pitchFamily="34" charset="-122"/>
                <a:ea typeface="Microsoft YaHei UI" panose="020B0503020204020204" pitchFamily="34" charset="-122"/>
              </a:rPr>
              <a:t>的文字</a:t>
            </a:r>
            <a:endParaRPr lang="zh-CN" altLang="en-US" u="sng" dirty="0">
              <a:latin typeface="Microsoft YaHei UI" panose="020B0503020204020204" pitchFamily="34" charset="-122"/>
              <a:ea typeface="Microsoft YaHei UI"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zh-CN" altLang="en-US" dirty="0">
                <a:latin typeface="Microsoft YaHei UI" panose="020B0503020204020204" pitchFamily="34" charset="-122"/>
                <a:ea typeface="Microsoft YaHei UI" panose="020B0503020204020204" pitchFamily="34" charset="-122"/>
              </a:rPr>
              <a:t>目录</a:t>
            </a:r>
            <a:endParaRPr lang="zh-CN" altLang="en-US" dirty="0">
              <a:latin typeface="Microsoft YaHei UI" panose="020B0503020204020204" pitchFamily="34" charset="-122"/>
              <a:ea typeface="Microsoft YaHei UI" panose="020B0503020204020204" pitchFamily="34" charset="-122"/>
            </a:endParaRPr>
          </a:p>
        </p:txBody>
      </p:sp>
      <p:graphicFrame>
        <p:nvGraphicFramePr>
          <p:cNvPr id="4" name="内容占位符 3"/>
          <p:cNvGraphicFramePr>
            <a:graphicFrameLocks noGrp="1"/>
          </p:cNvGraphicFramePr>
          <p:nvPr>
            <p:ph idx="1"/>
          </p:nvPr>
        </p:nvGraphicFramePr>
        <p:xfrm>
          <a:off x="450373" y="1692032"/>
          <a:ext cx="6968332" cy="4435869"/>
        </p:xfrm>
        <a:graphic>
          <a:graphicData uri="http://schemas.openxmlformats.org/drawingml/2006/table">
            <a:tbl>
              <a:tblPr firstRow="1" bandRow="1">
                <a:tableStyleId>{5C22544A-7EE6-4342-B048-85BDC9FD1C3A}</a:tableStyleId>
              </a:tblPr>
              <a:tblGrid>
                <a:gridCol w="6968332"/>
              </a:tblGrid>
              <a:tr h="472727">
                <a:tc>
                  <a:txBody>
                    <a:bodyPr/>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本节课，将学习</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endParaRPr lang="en-US"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r>
              <a:tr h="3963142">
                <a:tc>
                  <a:txBody>
                    <a:bodyPr/>
                    <a:lstStyle/>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29</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.1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故事缘起</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29.</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2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故事引发的思考</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29</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.3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从女书来看</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语言是怎么样产生的？</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29</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.4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语言有哪些功能？</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29</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.5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语言为什么有性别变体？其中有什么规律？</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29</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.6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应当如何保护</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濒危语言？</a:t>
                      </a:r>
                      <a:endParaRPr lang="zh-CN" altLang="en-US"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zh-CN" sz="2400" dirty="0">
                          <a:latin typeface="Microsoft YaHei UI" panose="020B0503020204020204" pitchFamily="34" charset="-122"/>
                          <a:ea typeface="Microsoft YaHei UI" panose="020B0503020204020204" pitchFamily="34" charset="-122"/>
                          <a:cs typeface="Tahoma" panose="020B0604030504040204" pitchFamily="34" charset="0"/>
                        </a:rPr>
                        <a:t>29.7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结语</a:t>
                      </a:r>
                      <a:endParaRPr lang="zh-CN" altLang="en-US" sz="24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r>
            </a:tbl>
          </a:graphicData>
        </a:graphic>
      </p:graphicFrame>
      <p:pic>
        <p:nvPicPr>
          <p:cNvPr id="3" name="图片 2"/>
          <p:cNvPicPr>
            <a:picLocks noChangeAspect="1"/>
          </p:cNvPicPr>
          <p:nvPr/>
        </p:nvPicPr>
        <p:blipFill>
          <a:blip r:embed="rId1"/>
          <a:stretch>
            <a:fillRect/>
          </a:stretch>
        </p:blipFill>
        <p:spPr>
          <a:xfrm>
            <a:off x="2560280" y="465807"/>
            <a:ext cx="914479" cy="914479"/>
          </a:xfrm>
          <a:prstGeom prst="rect">
            <a:avLst/>
          </a:prstGeom>
        </p:spPr>
      </p:pic>
      <p:pic>
        <p:nvPicPr>
          <p:cNvPr id="6" name="图片 5"/>
          <p:cNvPicPr>
            <a:picLocks noChangeAspect="1"/>
          </p:cNvPicPr>
          <p:nvPr/>
        </p:nvPicPr>
        <p:blipFill>
          <a:blip r:embed="rId2"/>
          <a:stretch>
            <a:fillRect/>
          </a:stretch>
        </p:blipFill>
        <p:spPr>
          <a:xfrm>
            <a:off x="7539355" y="1714500"/>
            <a:ext cx="4277360" cy="3429000"/>
          </a:xfrm>
          <a:prstGeom prst="rect">
            <a:avLst/>
          </a:prstGeom>
        </p:spPr>
      </p:pic>
      <p:sp>
        <p:nvSpPr>
          <p:cNvPr id="8" name="文本框 7"/>
          <p:cNvSpPr txBox="1"/>
          <p:nvPr/>
        </p:nvSpPr>
        <p:spPr>
          <a:xfrm>
            <a:off x="8359140" y="5087620"/>
            <a:ext cx="3575685" cy="368300"/>
          </a:xfrm>
          <a:prstGeom prst="rect">
            <a:avLst/>
          </a:prstGeom>
          <a:noFill/>
        </p:spPr>
        <p:txBody>
          <a:bodyPr wrap="square" rtlCol="0">
            <a:spAutoFit/>
          </a:bodyPr>
          <a:p>
            <a:r>
              <a:rPr lang="zh-CN" altLang="en-US"/>
              <a:t>永州女书生态博物馆</a:t>
            </a: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en-GB" dirty="0">
                <a:latin typeface="Microsoft YaHei UI" panose="020B0503020204020204" pitchFamily="34" charset="-122"/>
                <a:ea typeface="Microsoft YaHei UI" panose="020B0503020204020204" pitchFamily="34" charset="-122"/>
              </a:rPr>
              <a:t>29</a:t>
            </a:r>
            <a:r>
              <a:rPr lang="en-GB" altLang="zh-CN" dirty="0">
                <a:latin typeface="Microsoft YaHei UI" panose="020B0503020204020204" pitchFamily="34" charset="-122"/>
                <a:ea typeface="Microsoft YaHei UI" panose="020B0503020204020204" pitchFamily="34" charset="-122"/>
              </a:rPr>
              <a:t>.1 </a:t>
            </a:r>
            <a:r>
              <a:rPr lang="zh-CN" altLang="en-US" dirty="0">
                <a:latin typeface="Microsoft YaHei UI" panose="020B0503020204020204" pitchFamily="34" charset="-122"/>
                <a:ea typeface="Microsoft YaHei UI" panose="020B0503020204020204" pitchFamily="34" charset="-122"/>
              </a:rPr>
              <a:t>故事缘起</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会议"/>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5006344" y="465847"/>
            <a:ext cx="914400" cy="914400"/>
          </a:xfrm>
          <a:prstGeom prst="rect">
            <a:avLst/>
          </a:prstGeom>
        </p:spPr>
      </p:pic>
      <p:sp>
        <p:nvSpPr>
          <p:cNvPr id="8" name="内容占位符 7"/>
          <p:cNvSpPr>
            <a:spLocks noGrp="1"/>
          </p:cNvSpPr>
          <p:nvPr>
            <p:ph idx="1"/>
          </p:nvPr>
        </p:nvSpPr>
        <p:spPr>
          <a:xfrm>
            <a:off x="677545" y="1380490"/>
            <a:ext cx="10887710" cy="5012055"/>
          </a:xfrm>
        </p:spPr>
        <p:txBody>
          <a:bodyPr>
            <a:noAutofit/>
          </a:bodyPr>
          <a:lstStyle/>
          <a:p>
            <a:pPr marL="45720" indent="720090" algn="just">
              <a:lnSpc>
                <a:spcPct val="150000"/>
              </a:lnSpc>
              <a:spcBef>
                <a:spcPts val="0"/>
              </a:spcBef>
              <a:buNone/>
            </a:pPr>
            <a:r>
              <a:rPr lang="en-GB" sz="2400" dirty="0"/>
              <a:t>1958年，一位来自湖南省江永县的妇女到北京办事，她说的话没人听懂，写的字无人看懂。公安部门只好把她写的字送到文字改革委员会，请著名语言学家周有光辨认，他也辨认不出。1961年，文字改革委员会办公室的同志又拿来写着有“江永妇女字”的材料请教周有光先生。周有光把它当作一般的少数民族文字或稀有文字没有给予重视。(李庆福 2009)直到越来越多的学者注意到这种奇特文字，并投身其中进行研究，这才揭开了女书的神秘面纱。</a:t>
            </a:r>
            <a:endParaRPr lang="en-GB" sz="24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en-GB" dirty="0"/>
              <a:t>29</a:t>
            </a:r>
            <a:r>
              <a:rPr lang="en-GB" altLang="zh-CN" dirty="0"/>
              <a:t>.2</a:t>
            </a:r>
            <a:r>
              <a:rPr lang="zh-CN" altLang="en-US" dirty="0"/>
              <a:t> 故事引发的思考</a:t>
            </a:r>
            <a:r>
              <a:rPr lang="zh-CN" altLang="en-US" dirty="0">
                <a:latin typeface="Microsoft YaHei UI" panose="020B0503020204020204" pitchFamily="34" charset="-122"/>
                <a:ea typeface="Microsoft YaHei UI" panose="020B0503020204020204" pitchFamily="34" charset="-122"/>
              </a:rPr>
              <a:t> </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1143000" y="2057400"/>
            <a:ext cx="10195560" cy="4038600"/>
          </a:xfrm>
        </p:spPr>
        <p:txBody>
          <a:bodyPr>
            <a:normAutofit fontScale="90000"/>
          </a:bodyPr>
          <a:lstStyle/>
          <a:p>
            <a:pPr marL="502920" indent="-457200" algn="just">
              <a:buFont typeface="+mj-lt"/>
              <a:buAutoNum type="arabicParenR"/>
            </a:pPr>
            <a:r>
              <a:rPr lang="zh-CN" altLang="en-US" sz="2800" dirty="0"/>
              <a:t> 语言是怎样</a:t>
            </a:r>
            <a:r>
              <a:rPr lang="zh-CN" altLang="en-US" sz="2800" dirty="0"/>
              <a:t>产生的？</a:t>
            </a:r>
            <a:endParaRPr lang="en-GB" altLang="zh-CN" sz="2800" dirty="0"/>
          </a:p>
          <a:p>
            <a:pPr marL="502920" indent="-457200" algn="just">
              <a:buFont typeface="+mj-lt"/>
              <a:buAutoNum type="arabicParenR"/>
            </a:pPr>
            <a:endParaRPr lang="en-GB" altLang="zh-CN" sz="2800" dirty="0"/>
          </a:p>
          <a:p>
            <a:pPr marL="502920" indent="-457200" algn="just">
              <a:buFont typeface="+mj-lt"/>
              <a:buAutoNum type="arabicParenR"/>
            </a:pPr>
            <a:r>
              <a:rPr lang="zh-CN" altLang="en-US" sz="2800" dirty="0"/>
              <a:t>语言有哪些功能？</a:t>
            </a:r>
            <a:endParaRPr lang="en-GB" altLang="zh-CN" sz="2800" dirty="0"/>
          </a:p>
          <a:p>
            <a:pPr marL="502920" indent="-457200" algn="just">
              <a:buFont typeface="+mj-lt"/>
              <a:buAutoNum type="arabicParenR"/>
            </a:pPr>
            <a:endParaRPr lang="en-GB" altLang="zh-CN" sz="2800" dirty="0"/>
          </a:p>
          <a:p>
            <a:pPr marL="502920" indent="-457200" algn="just">
              <a:buFont typeface="+mj-lt"/>
              <a:buAutoNum type="arabicParenR"/>
            </a:pPr>
            <a:r>
              <a:rPr lang="zh-CN" altLang="en-US" sz="2800" dirty="0"/>
              <a:t>很多印欧语言存在阴性和阳性变体，与女书的形成有什么共同特征？</a:t>
            </a:r>
            <a:endParaRPr lang="zh-CN" altLang="en-US" sz="2800" dirty="0"/>
          </a:p>
          <a:p>
            <a:pPr marL="502920" indent="-457200" algn="just">
              <a:buFont typeface="+mj-lt"/>
              <a:buAutoNum type="arabicParenR"/>
            </a:pPr>
            <a:endParaRPr lang="zh-CN" altLang="en-US" sz="2800" dirty="0"/>
          </a:p>
          <a:p>
            <a:pPr marL="502920" indent="-457200" algn="just">
              <a:buFont typeface="+mj-lt"/>
              <a:buAutoNum type="arabicParenR"/>
            </a:pPr>
            <a:r>
              <a:rPr lang="zh-CN" altLang="en-US" sz="2800" dirty="0">
                <a:sym typeface="+mn-ea"/>
              </a:rPr>
              <a:t>应该如何保护濒危语言？</a:t>
            </a:r>
            <a:endParaRPr lang="zh-CN" altLang="en-US" sz="2800" dirty="0"/>
          </a:p>
          <a:p>
            <a:pPr marL="45720" indent="0" algn="just">
              <a:buFont typeface="+mj-lt"/>
              <a:buNone/>
            </a:pPr>
            <a:endParaRPr lang="zh-CN" altLang="en-US" sz="2800" dirty="0"/>
          </a:p>
          <a:p>
            <a:pPr marL="502920" indent="-457200" algn="just">
              <a:buFont typeface="+mj-lt"/>
              <a:buAutoNum type="arabicParenR"/>
            </a:pPr>
            <a:endParaRPr lang="zh-CN" altLang="en-US" sz="2800" dirty="0"/>
          </a:p>
          <a:p>
            <a:endParaRPr lang="en-GB" dirty="0"/>
          </a:p>
        </p:txBody>
      </p:sp>
      <p:sp>
        <p:nvSpPr>
          <p:cNvPr id="3" name="思想气泡: 云 2"/>
          <p:cNvSpPr/>
          <p:nvPr/>
        </p:nvSpPr>
        <p:spPr>
          <a:xfrm>
            <a:off x="6797040" y="518160"/>
            <a:ext cx="812800" cy="670560"/>
          </a:xfrm>
          <a:prstGeom prst="cloudCallou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34720" y="244867"/>
            <a:ext cx="10434320" cy="1356360"/>
          </a:xfrm>
        </p:spPr>
        <p:txBody>
          <a:bodyPr rtlCol="0"/>
          <a:lstStyle/>
          <a:p>
            <a:pPr rtl="0"/>
            <a:r>
              <a:rPr lang="en-US" dirty="0">
                <a:latin typeface="Microsoft YaHei UI" panose="020B0503020204020204" pitchFamily="34" charset="-122"/>
                <a:ea typeface="Microsoft YaHei UI" panose="020B0503020204020204" pitchFamily="34" charset="-122"/>
              </a:rPr>
              <a:t>29.3</a:t>
            </a:r>
            <a:r>
              <a:rPr lang="zh-CN" altLang="en-US" dirty="0">
                <a:latin typeface="Microsoft YaHei UI" panose="020B0503020204020204" pitchFamily="34" charset="-122"/>
                <a:ea typeface="Microsoft YaHei UI" panose="020B0503020204020204" pitchFamily="34" charset="-122"/>
              </a:rPr>
              <a:t>从女书来看</a:t>
            </a:r>
            <a:r>
              <a:rPr lang="zh-CN" altLang="en-US" dirty="0">
                <a:latin typeface="Microsoft YaHei UI" panose="020B0503020204020204" pitchFamily="34" charset="-122"/>
                <a:ea typeface="Microsoft YaHei UI" panose="020B0503020204020204" pitchFamily="34" charset="-122"/>
              </a:rPr>
              <a:t>语言是怎样产生的？</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822960" y="1402080"/>
            <a:ext cx="10546080" cy="5059680"/>
          </a:xfrm>
        </p:spPr>
        <p:txBody>
          <a:bodyPr>
            <a:normAutofit fontScale="50000"/>
          </a:bodyPr>
          <a:lstStyle/>
          <a:p>
            <a:pPr>
              <a:lnSpc>
                <a:spcPct val="150000"/>
              </a:lnSpc>
              <a:spcBef>
                <a:spcPts val="0"/>
              </a:spcBef>
            </a:pPr>
            <a:r>
              <a:rPr lang="zh-CN" altLang="en-US" sz="4800" u="sng" dirty="0"/>
              <a:t>民间传说</a:t>
            </a:r>
            <a:endParaRPr lang="en-GB" altLang="zh-CN" sz="4800" u="sng" dirty="0"/>
          </a:p>
          <a:p>
            <a:pPr marL="45720" indent="406400" algn="just" fontAlgn="auto">
              <a:lnSpc>
                <a:spcPct val="150000"/>
              </a:lnSpc>
              <a:spcBef>
                <a:spcPts val="0"/>
              </a:spcBef>
              <a:buNone/>
              <a:extLst>
                <a:ext uri="{35155182-B16C-46BC-9424-99874614C6A1}">
                  <wpsdc:indentchars xmlns:wpsdc="http://www.wps.cn/officeDocument/2017/drawingmlCustomData" val="200" checksum="1740828767"/>
                </a:ext>
              </a:extLst>
            </a:pPr>
            <a:r>
              <a:rPr lang="en-GB" sz="3200" dirty="0"/>
              <a:t>第一种是</a:t>
            </a:r>
            <a:r>
              <a:rPr lang="en-GB" sz="3200" u="sng" dirty="0"/>
              <a:t>九斤姑娘</a:t>
            </a:r>
            <a:r>
              <a:rPr lang="en-GB" sz="3200" dirty="0"/>
              <a:t>创造的。据说，很久以前，上江圩生下一个女婴，体重九斤，因此取名九斤姑娘。她天资聪明，纺纱绩麻，织布绣花，无所不会，无所不精。她还异想天开，造出了书写当地土话的女书。所以精通女书的义年华老太太写道：“只听前人讲古话，九斤姑娘最聪明，女书本是姑娘做，做起女书传世间。”</a:t>
            </a:r>
            <a:r>
              <a:rPr lang="en-US" altLang="en-GB" sz="3200" dirty="0"/>
              <a:t>   </a:t>
            </a:r>
            <a:endParaRPr lang="en-US" altLang="en-GB" sz="3200" dirty="0"/>
          </a:p>
          <a:p>
            <a:pPr marL="45720" indent="406400" algn="just" fontAlgn="auto">
              <a:lnSpc>
                <a:spcPct val="150000"/>
              </a:lnSpc>
              <a:spcBef>
                <a:spcPts val="0"/>
              </a:spcBef>
              <a:buNone/>
              <a:extLst>
                <a:ext uri="{35155182-B16C-46BC-9424-99874614C6A1}">
                  <wpsdc:indentchars xmlns:wpsdc="http://www.wps.cn/officeDocument/2017/drawingmlCustomData" val="200" checksum="1740828767"/>
                </a:ext>
              </a:extLst>
            </a:pPr>
            <a:r>
              <a:rPr lang="en-GB" sz="3200" dirty="0"/>
              <a:t>第二种是</a:t>
            </a:r>
            <a:r>
              <a:rPr lang="en-GB" sz="3200" u="sng" dirty="0"/>
              <a:t>皇妃胡玉秀</a:t>
            </a:r>
            <a:r>
              <a:rPr lang="en-GB" sz="3200" dirty="0"/>
              <a:t>创造的。据说宋朝时候，荆田村出了一个才貌双全的女子名叫胡玉秀。皇帝知道了，就选她入宫当了贵妃。后来遭到冷遇，苦闷异常。她想修书回家倾吐苦情，又怕触犯宫禁，于是心生一计，将自己认识的汉字变个样子，把想说的话像画花一样写在手绢上捎归，并嘱咐亲人：斜着看，按土音读。于是这种文字就在妇女中传开了。</a:t>
            </a:r>
            <a:endParaRPr lang="en-GB" sz="3200" dirty="0"/>
          </a:p>
          <a:p>
            <a:pPr marL="45720" indent="406400" algn="just" fontAlgn="auto">
              <a:lnSpc>
                <a:spcPct val="150000"/>
              </a:lnSpc>
              <a:spcBef>
                <a:spcPts val="0"/>
              </a:spcBef>
              <a:buNone/>
              <a:extLst>
                <a:ext uri="{35155182-B16C-46BC-9424-99874614C6A1}">
                  <wpsdc:indentchars xmlns:wpsdc="http://www.wps.cn/officeDocument/2017/drawingmlCustomData" val="200" checksum="1740828767"/>
                </a:ext>
              </a:extLst>
            </a:pPr>
            <a:r>
              <a:rPr lang="en-GB" sz="3200" dirty="0"/>
              <a:t>第三种是</a:t>
            </a:r>
            <a:r>
              <a:rPr lang="en-GB" sz="3200" u="sng" dirty="0"/>
              <a:t>盘巧</a:t>
            </a:r>
            <a:r>
              <a:rPr lang="en-GB" sz="3200" dirty="0"/>
              <a:t>创造的。从前桐口出了个心灵手巧的姑娘名叫盘巧，她三岁会唱歌，七岁会绣花。她唱的歌使人倾倒，绣的花可以乱真。后来她被官府劫到道州。为了向家人报信，她用了很长时间，根据女红图案造出字来，写了一封长信系在狗的颈上带回家乡。同村女友费了很长时间才把信读懂。从此，这种文字就流传下来了。（梁耀，陈其光 1997）</a:t>
            </a:r>
            <a:endParaRPr lang="en-GB" sz="3200" dirty="0"/>
          </a:p>
        </p:txBody>
      </p:sp>
      <p:pic>
        <p:nvPicPr>
          <p:cNvPr id="7" name="图形 6"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800080" y="366274"/>
            <a:ext cx="914400" cy="9144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34720" y="244867"/>
            <a:ext cx="10434320" cy="1356360"/>
          </a:xfrm>
        </p:spPr>
        <p:txBody>
          <a:bodyPr rtlCol="0"/>
          <a:lstStyle/>
          <a:p>
            <a:pPr rtl="0"/>
            <a:r>
              <a:rPr lang="en-US" dirty="0">
                <a:latin typeface="Microsoft YaHei UI" panose="020B0503020204020204" pitchFamily="34" charset="-122"/>
                <a:ea typeface="Microsoft YaHei UI" panose="020B0503020204020204" pitchFamily="34" charset="-122"/>
              </a:rPr>
              <a:t>29.3</a:t>
            </a:r>
            <a:r>
              <a:rPr lang="zh-CN" altLang="en-US" dirty="0">
                <a:latin typeface="Microsoft YaHei UI" panose="020B0503020204020204" pitchFamily="34" charset="-122"/>
                <a:ea typeface="Microsoft YaHei UI" panose="020B0503020204020204" pitchFamily="34" charset="-122"/>
              </a:rPr>
              <a:t>从女书来看</a:t>
            </a:r>
            <a:r>
              <a:rPr lang="zh-CN" altLang="en-US" dirty="0">
                <a:latin typeface="Microsoft YaHei UI" panose="020B0503020204020204" pitchFamily="34" charset="-122"/>
                <a:ea typeface="Microsoft YaHei UI" panose="020B0503020204020204" pitchFamily="34" charset="-122"/>
              </a:rPr>
              <a:t>语言是怎样产生的？</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822960" y="1402080"/>
            <a:ext cx="10546080" cy="5059680"/>
          </a:xfrm>
        </p:spPr>
        <p:txBody>
          <a:bodyPr>
            <a:normAutofit lnSpcReduction="10000"/>
          </a:bodyPr>
          <a:lstStyle/>
          <a:p>
            <a:pPr>
              <a:lnSpc>
                <a:spcPct val="150000"/>
              </a:lnSpc>
              <a:spcBef>
                <a:spcPts val="0"/>
              </a:spcBef>
            </a:pPr>
            <a:r>
              <a:rPr lang="zh-CN" altLang="en-US" sz="2800" u="sng" dirty="0"/>
              <a:t>推论：</a:t>
            </a:r>
            <a:endParaRPr lang="en-GB" altLang="zh-CN" sz="2400" u="sng" dirty="0"/>
          </a:p>
          <a:p>
            <a:pPr algn="just" fontAlgn="auto">
              <a:lnSpc>
                <a:spcPct val="150000"/>
              </a:lnSpc>
              <a:spcBef>
                <a:spcPts val="0"/>
              </a:spcBef>
              <a:buFont typeface="Wingdings" panose="05000000000000000000" charset="0"/>
              <a:buChar char="Ø"/>
            </a:pPr>
            <a:r>
              <a:rPr sz="2400" dirty="0"/>
              <a:t>女书的产生离不开交际的需要，或者说正是</a:t>
            </a:r>
            <a:r>
              <a:rPr sz="2400" u="sng" dirty="0"/>
              <a:t>交际的需要</a:t>
            </a:r>
            <a:r>
              <a:rPr sz="2400" dirty="0"/>
              <a:t>推动了女书的产生。</a:t>
            </a:r>
            <a:endParaRPr sz="2400" dirty="0"/>
          </a:p>
          <a:p>
            <a:pPr marL="45720" indent="0" algn="just" fontAlgn="auto">
              <a:lnSpc>
                <a:spcPct val="150000"/>
              </a:lnSpc>
              <a:spcBef>
                <a:spcPts val="0"/>
              </a:spcBef>
              <a:buFont typeface="Wingdings" panose="05000000000000000000" charset="0"/>
              <a:buNone/>
            </a:pPr>
            <a:r>
              <a:rPr sz="2400" dirty="0"/>
              <a:t>据一些女书研究者推测，女书的产生大约是在</a:t>
            </a:r>
            <a:r>
              <a:rPr sz="2400" u="sng" dirty="0"/>
              <a:t>明末清初到清代中期</a:t>
            </a:r>
            <a:r>
              <a:rPr sz="2400" dirty="0"/>
              <a:t>，流行于清末民初，衰落于20世纪30到90年代。</a:t>
            </a:r>
            <a:endParaRPr sz="2400" dirty="0"/>
          </a:p>
          <a:p>
            <a:pPr algn="just" fontAlgn="auto">
              <a:lnSpc>
                <a:spcPct val="150000"/>
              </a:lnSpc>
              <a:spcBef>
                <a:spcPts val="0"/>
              </a:spcBef>
              <a:buFont typeface="Wingdings" panose="05000000000000000000" charset="0"/>
              <a:buChar char="Ø"/>
            </a:pPr>
            <a:r>
              <a:rPr lang="en-GB" sz="2400" dirty="0"/>
              <a:t>“三纲五常”以及“三从四德”这些思想观念大山般压在女性头上。在封闭的男权社会，永州女子没有社会地位，没有话语权，但她们依然有交际意愿，当交际愿望受到压抑时，她们居然发明了自己的语言，用女性专用的文字搭建起独白的世界。语言不是神创造的，不是凭空产生的;</a:t>
            </a:r>
            <a:r>
              <a:rPr lang="en-GB" sz="2400" u="sng" dirty="0"/>
              <a:t>语言是一种社会现象，是伴随着人类社会的形成而产生的，而且随着社会生活的变化而发展</a:t>
            </a:r>
            <a:r>
              <a:rPr lang="en-GB" sz="2400" dirty="0"/>
              <a:t>。</a:t>
            </a:r>
            <a:endParaRPr lang="en-GB" sz="2400" dirty="0"/>
          </a:p>
        </p:txBody>
      </p:sp>
      <p:pic>
        <p:nvPicPr>
          <p:cNvPr id="7" name="图形 6"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800080" y="366274"/>
            <a:ext cx="914400" cy="9144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34720" y="244867"/>
            <a:ext cx="10434320" cy="1356360"/>
          </a:xfrm>
        </p:spPr>
        <p:txBody>
          <a:bodyPr rtlCol="0"/>
          <a:lstStyle/>
          <a:p>
            <a:pPr rtl="0"/>
            <a:r>
              <a:rPr lang="en-US" altLang="zh-CN" dirty="0"/>
              <a:t>29.4</a:t>
            </a:r>
            <a:r>
              <a:rPr lang="zh-CN" altLang="en-US" dirty="0"/>
              <a:t> </a:t>
            </a:r>
            <a:r>
              <a:rPr lang="zh-CN" altLang="en-US" dirty="0">
                <a:latin typeface="Microsoft YaHei UI" panose="020B0503020204020204" pitchFamily="34" charset="-122"/>
                <a:ea typeface="Microsoft YaHei UI" panose="020B0503020204020204" pitchFamily="34" charset="-122"/>
              </a:rPr>
              <a:t>语言有哪些</a:t>
            </a:r>
            <a:r>
              <a:rPr lang="zh-CN" altLang="en-US" dirty="0">
                <a:latin typeface="Microsoft YaHei UI" panose="020B0503020204020204" pitchFamily="34" charset="-122"/>
                <a:ea typeface="Microsoft YaHei UI" panose="020B0503020204020204" pitchFamily="34" charset="-122"/>
              </a:rPr>
              <a:t>功能？</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822960" y="1402080"/>
            <a:ext cx="8524240" cy="4759325"/>
          </a:xfrm>
        </p:spPr>
        <p:txBody>
          <a:bodyPr>
            <a:normAutofit fontScale="90000"/>
          </a:bodyPr>
          <a:lstStyle/>
          <a:p>
            <a:pPr>
              <a:lnSpc>
                <a:spcPct val="150000"/>
              </a:lnSpc>
              <a:spcBef>
                <a:spcPts val="0"/>
              </a:spcBef>
              <a:buFont typeface="Wingdings" panose="05000000000000000000" charset="0"/>
              <a:buChar char="Ø"/>
            </a:pPr>
            <a:r>
              <a:rPr lang="zh-CN" altLang="en-GB" sz="2400" b="1" dirty="0"/>
              <a:t>交际功能</a:t>
            </a:r>
            <a:endParaRPr lang="zh-CN" altLang="en-GB" sz="2400" b="1" dirty="0"/>
          </a:p>
          <a:p>
            <a:pPr marL="45720" indent="0">
              <a:lnSpc>
                <a:spcPct val="150000"/>
              </a:lnSpc>
              <a:spcBef>
                <a:spcPts val="0"/>
              </a:spcBef>
              <a:buFont typeface="Wingdings" panose="05000000000000000000" charset="0"/>
              <a:buNone/>
            </a:pPr>
            <a:r>
              <a:rPr lang="en-US" altLang="zh-CN" sz="2400" dirty="0"/>
              <a:t>      </a:t>
            </a:r>
            <a:r>
              <a:rPr lang="zh-CN" altLang="en-US" sz="2400" dirty="0"/>
              <a:t>由于永州女性与男性的交流存在障碍，她们因而创造了女书，将其充当</a:t>
            </a:r>
            <a:r>
              <a:rPr lang="en-US" altLang="zh-CN" sz="2400" dirty="0"/>
              <a:t>”</a:t>
            </a:r>
            <a:r>
              <a:rPr lang="zh-CN" altLang="en-US" sz="2400" dirty="0"/>
              <a:t>女性王国</a:t>
            </a:r>
            <a:r>
              <a:rPr lang="en-US" altLang="zh-CN" sz="2400" dirty="0"/>
              <a:t>“</a:t>
            </a:r>
            <a:r>
              <a:rPr lang="zh-CN" altLang="en-US" sz="2400" dirty="0"/>
              <a:t>交际的通行证。</a:t>
            </a:r>
            <a:endParaRPr lang="zh-CN" altLang="en-GB" sz="2400" dirty="0"/>
          </a:p>
          <a:p>
            <a:pPr>
              <a:lnSpc>
                <a:spcPct val="150000"/>
              </a:lnSpc>
              <a:spcBef>
                <a:spcPts val="0"/>
              </a:spcBef>
              <a:buFont typeface="Wingdings" panose="05000000000000000000" charset="0"/>
              <a:buChar char="Ø"/>
            </a:pPr>
            <a:r>
              <a:rPr lang="zh-CN" altLang="en-GB" sz="2400" b="1" dirty="0"/>
              <a:t>文化保持和传承功能</a:t>
            </a:r>
            <a:endParaRPr lang="zh-CN" altLang="en-GB" sz="2400" b="1" dirty="0"/>
          </a:p>
          <a:p>
            <a:pPr marL="45720" indent="0">
              <a:lnSpc>
                <a:spcPct val="150000"/>
              </a:lnSpc>
              <a:spcBef>
                <a:spcPts val="0"/>
              </a:spcBef>
              <a:buFont typeface="Wingdings" panose="05000000000000000000" charset="0"/>
              <a:buNone/>
            </a:pPr>
            <a:r>
              <a:rPr lang="en-US" altLang="zh-CN" sz="2400" dirty="0"/>
              <a:t>      </a:t>
            </a:r>
            <a:r>
              <a:rPr lang="zh-CN" altLang="en-US" sz="2400" dirty="0"/>
              <a:t>永州女子乐于记录日常生活中一些极具地方特色的活动，例如</a:t>
            </a:r>
            <a:r>
              <a:rPr lang="en-US" altLang="zh-CN" sz="2400" dirty="0"/>
              <a:t>”</a:t>
            </a:r>
            <a:r>
              <a:rPr lang="zh-CN" altLang="en-US" sz="2400" dirty="0"/>
              <a:t>唱女书、习女红、结老同</a:t>
            </a:r>
            <a:r>
              <a:rPr lang="en-US" altLang="zh-CN" sz="2400" dirty="0"/>
              <a:t>“</a:t>
            </a:r>
            <a:r>
              <a:rPr lang="zh-CN" altLang="en-US" sz="2400" dirty="0"/>
              <a:t>等，从而使这些文化传承下来。</a:t>
            </a:r>
            <a:endParaRPr lang="zh-CN" altLang="en-GB" sz="2400" dirty="0"/>
          </a:p>
          <a:p>
            <a:pPr>
              <a:lnSpc>
                <a:spcPct val="150000"/>
              </a:lnSpc>
              <a:spcBef>
                <a:spcPts val="0"/>
              </a:spcBef>
              <a:buFont typeface="Wingdings" panose="05000000000000000000" charset="0"/>
              <a:buChar char="Ø"/>
            </a:pPr>
            <a:r>
              <a:rPr lang="zh-CN" altLang="en-GB" sz="2400" b="1" dirty="0"/>
              <a:t>思维功能</a:t>
            </a:r>
            <a:endParaRPr lang="zh-CN" altLang="en-GB" sz="2400" b="1" dirty="0"/>
          </a:p>
          <a:p>
            <a:pPr marL="45720" indent="0">
              <a:lnSpc>
                <a:spcPct val="150000"/>
              </a:lnSpc>
              <a:spcBef>
                <a:spcPts val="0"/>
              </a:spcBef>
              <a:buFont typeface="Wingdings" panose="05000000000000000000" charset="0"/>
              <a:buNone/>
            </a:pPr>
            <a:r>
              <a:rPr lang="en-US" altLang="zh-CN" sz="2400" dirty="0"/>
              <a:t>      </a:t>
            </a:r>
            <a:r>
              <a:rPr lang="zh-CN" altLang="en-US" sz="2400" dirty="0"/>
              <a:t>女书使用者大多是没有进过学堂的文盲，通过创作女书，正可以启发与训练女性的思维，并且有助于固定和保存她们思维的成果。</a:t>
            </a:r>
            <a:endParaRPr lang="zh-CN" altLang="en-US" sz="2400" dirty="0"/>
          </a:p>
          <a:p>
            <a:pPr marL="548640" lvl="2" indent="0">
              <a:lnSpc>
                <a:spcPct val="150000"/>
              </a:lnSpc>
              <a:spcBef>
                <a:spcPts val="0"/>
              </a:spcBef>
              <a:buNone/>
            </a:pPr>
            <a:endParaRPr lang="zh-CN" altLang="en-GB" sz="1960" dirty="0"/>
          </a:p>
          <a:p>
            <a:pPr>
              <a:lnSpc>
                <a:spcPct val="150000"/>
              </a:lnSpc>
              <a:spcBef>
                <a:spcPts val="0"/>
              </a:spcBef>
            </a:pPr>
            <a:endParaRPr lang="zh-CN" altLang="en-GB" sz="2400" dirty="0"/>
          </a:p>
        </p:txBody>
      </p:sp>
      <p:pic>
        <p:nvPicPr>
          <p:cNvPr id="7" name="图形 6"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911840" y="463307"/>
            <a:ext cx="914400" cy="9144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zh-CN" altLang="en-US" dirty="0">
                <a:latin typeface="Microsoft YaHei UI" panose="020B0503020204020204" pitchFamily="34" charset="-122"/>
                <a:ea typeface="Microsoft YaHei UI" panose="020B0503020204020204" pitchFamily="34" charset="-122"/>
              </a:rPr>
              <a:t>目录</a:t>
            </a:r>
            <a:endParaRPr lang="zh-CN" altLang="en-US" dirty="0">
              <a:latin typeface="Microsoft YaHei UI" panose="020B0503020204020204" pitchFamily="34" charset="-122"/>
              <a:ea typeface="Microsoft YaHei UI" panose="020B0503020204020204" pitchFamily="34" charset="-122"/>
            </a:endParaRPr>
          </a:p>
        </p:txBody>
      </p:sp>
      <p:graphicFrame>
        <p:nvGraphicFramePr>
          <p:cNvPr id="4" name="内容占位符 3"/>
          <p:cNvGraphicFramePr>
            <a:graphicFrameLocks noGrp="1"/>
          </p:cNvGraphicFramePr>
          <p:nvPr>
            <p:ph idx="1"/>
          </p:nvPr>
        </p:nvGraphicFramePr>
        <p:xfrm>
          <a:off x="1159668" y="1601227"/>
          <a:ext cx="6968332" cy="4435869"/>
        </p:xfrm>
        <a:graphic>
          <a:graphicData uri="http://schemas.openxmlformats.org/drawingml/2006/table">
            <a:tbl>
              <a:tblPr firstRow="1" bandRow="1">
                <a:tableStyleId>{5C22544A-7EE6-4342-B048-85BDC9FD1C3A}</a:tableStyleId>
              </a:tblPr>
              <a:tblGrid>
                <a:gridCol w="6968332"/>
              </a:tblGrid>
              <a:tr h="472727">
                <a:tc>
                  <a:txBody>
                    <a:bodyPr/>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本节课，将学习</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endParaRPr lang="en-US"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r>
              <a:tr h="3963142">
                <a:tc>
                  <a:txBody>
                    <a:bodyPr/>
                    <a:lstStyle/>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28</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.1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故事缘起</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28</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.2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故事引发的思考</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28</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.3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网络语言如何定义？</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28</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.4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网络语言的性质如何？</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28</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.5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网络语言研究有哪些意义？</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28</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.6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结语</a:t>
                      </a:r>
                      <a:endParaRPr lang="zh-CN" altLang="en-US" sz="24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r>
            </a:tbl>
          </a:graphicData>
        </a:graphic>
      </p:graphicFrame>
      <p:pic>
        <p:nvPicPr>
          <p:cNvPr id="3" name="图片 2"/>
          <p:cNvPicPr>
            <a:picLocks noChangeAspect="1"/>
          </p:cNvPicPr>
          <p:nvPr/>
        </p:nvPicPr>
        <p:blipFill>
          <a:blip r:embed="rId1"/>
          <a:stretch>
            <a:fillRect/>
          </a:stretch>
        </p:blipFill>
        <p:spPr>
          <a:xfrm>
            <a:off x="2560280" y="465807"/>
            <a:ext cx="914479" cy="914479"/>
          </a:xfrm>
          <a:prstGeom prst="rect">
            <a:avLst/>
          </a:prstGeom>
        </p:spPr>
      </p:pic>
      <p:pic>
        <p:nvPicPr>
          <p:cNvPr id="5" name="图片 4"/>
          <p:cNvPicPr>
            <a:picLocks noChangeAspect="1"/>
          </p:cNvPicPr>
          <p:nvPr/>
        </p:nvPicPr>
        <p:blipFill>
          <a:blip r:embed="rId2"/>
          <a:stretch>
            <a:fillRect/>
          </a:stretch>
        </p:blipFill>
        <p:spPr>
          <a:xfrm>
            <a:off x="8223250" y="1029335"/>
            <a:ext cx="3710940" cy="2122805"/>
          </a:xfrm>
          <a:prstGeom prst="rect">
            <a:avLst/>
          </a:prstGeom>
        </p:spPr>
      </p:pic>
      <p:pic>
        <p:nvPicPr>
          <p:cNvPr id="7" name="图片 6"/>
          <p:cNvPicPr>
            <a:picLocks noChangeAspect="1"/>
          </p:cNvPicPr>
          <p:nvPr/>
        </p:nvPicPr>
        <p:blipFill>
          <a:blip r:embed="rId3"/>
          <a:stretch>
            <a:fillRect/>
          </a:stretch>
        </p:blipFill>
        <p:spPr>
          <a:xfrm>
            <a:off x="8128000" y="3396615"/>
            <a:ext cx="3652520" cy="2640965"/>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70205" y="244867"/>
            <a:ext cx="10434320" cy="1356360"/>
          </a:xfrm>
        </p:spPr>
        <p:txBody>
          <a:bodyPr rtlCol="0">
            <a:normAutofit fontScale="90000"/>
          </a:bodyPr>
          <a:lstStyle/>
          <a:p>
            <a:pPr rtl="0"/>
            <a:r>
              <a:rPr lang="en-US" dirty="0">
                <a:latin typeface="Microsoft YaHei UI" panose="020B0503020204020204" pitchFamily="34" charset="-122"/>
                <a:ea typeface="Microsoft YaHei UI" panose="020B0503020204020204" pitchFamily="34" charset="-122"/>
              </a:rPr>
              <a:t>29.5</a:t>
            </a:r>
            <a:r>
              <a:rPr lang="zh-CN" altLang="en-US" dirty="0">
                <a:latin typeface="Microsoft YaHei UI" panose="020B0503020204020204" pitchFamily="34" charset="-122"/>
                <a:ea typeface="Microsoft YaHei UI" panose="020B0503020204020204" pitchFamily="34" charset="-122"/>
              </a:rPr>
              <a:t>语言为什么有性别变体？其中有什么规律？</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822960" y="1402080"/>
            <a:ext cx="10546080" cy="5059680"/>
          </a:xfrm>
        </p:spPr>
        <p:txBody>
          <a:bodyPr>
            <a:normAutofit/>
          </a:bodyPr>
          <a:lstStyle/>
          <a:p>
            <a:pPr>
              <a:lnSpc>
                <a:spcPct val="150000"/>
              </a:lnSpc>
              <a:spcBef>
                <a:spcPts val="0"/>
              </a:spcBef>
            </a:pPr>
            <a:r>
              <a:rPr lang="zh-CN" altLang="en-US" sz="2400" u="sng" dirty="0"/>
              <a:t>为什么有性别变体？</a:t>
            </a:r>
            <a:endParaRPr lang="zh-CN" altLang="en-US" sz="2400" u="sng" dirty="0"/>
          </a:p>
          <a:p>
            <a:pPr marL="45720" indent="0">
              <a:lnSpc>
                <a:spcPct val="150000"/>
              </a:lnSpc>
              <a:spcBef>
                <a:spcPts val="0"/>
              </a:spcBef>
              <a:buNone/>
            </a:pPr>
            <a:endParaRPr lang="en-GB" altLang="zh-CN" sz="2400" u="sng" dirty="0"/>
          </a:p>
          <a:p>
            <a:pPr marL="45720" indent="720090" algn="just">
              <a:lnSpc>
                <a:spcPct val="150000"/>
              </a:lnSpc>
              <a:spcBef>
                <a:spcPts val="0"/>
              </a:spcBef>
              <a:buNone/>
            </a:pPr>
            <a:r>
              <a:rPr sz="2400" dirty="0"/>
              <a:t>20世纪初，茅斯纳（F.Mauthner)指出，</a:t>
            </a:r>
            <a:r>
              <a:rPr sz="2400" u="sng" dirty="0"/>
              <a:t>社会和历史原因</a:t>
            </a:r>
            <a:r>
              <a:rPr sz="2400" dirty="0"/>
              <a:t>决定了语言中存在着性别变异，是社会中两性地位的不平等影响到了语言的社会化进程。自然并没有规定积极的阳性和消极的阴性，是社会对阴阳做出了不同气质的区分。</a:t>
            </a:r>
            <a:endParaRPr sz="2400" dirty="0"/>
          </a:p>
        </p:txBody>
      </p:sp>
      <p:pic>
        <p:nvPicPr>
          <p:cNvPr id="4" name="图形 3"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911840" y="465847"/>
            <a:ext cx="914400" cy="9144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70205" y="244867"/>
            <a:ext cx="10434320" cy="1356360"/>
          </a:xfrm>
        </p:spPr>
        <p:txBody>
          <a:bodyPr rtlCol="0">
            <a:normAutofit fontScale="90000"/>
          </a:bodyPr>
          <a:lstStyle/>
          <a:p>
            <a:pPr rtl="0"/>
            <a:r>
              <a:rPr lang="en-US" dirty="0">
                <a:latin typeface="Microsoft YaHei UI" panose="020B0503020204020204" pitchFamily="34" charset="-122"/>
                <a:ea typeface="Microsoft YaHei UI" panose="020B0503020204020204" pitchFamily="34" charset="-122"/>
              </a:rPr>
              <a:t>29.5</a:t>
            </a:r>
            <a:r>
              <a:rPr lang="zh-CN" altLang="en-US" dirty="0">
                <a:latin typeface="Microsoft YaHei UI" panose="020B0503020204020204" pitchFamily="34" charset="-122"/>
                <a:ea typeface="Microsoft YaHei UI" panose="020B0503020204020204" pitchFamily="34" charset="-122"/>
              </a:rPr>
              <a:t>语言为什么有性别变体？其中有什么规律？</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822960" y="1402080"/>
            <a:ext cx="10546080" cy="5059680"/>
          </a:xfrm>
        </p:spPr>
        <p:txBody>
          <a:bodyPr>
            <a:normAutofit fontScale="90000" lnSpcReduction="10000"/>
          </a:bodyPr>
          <a:lstStyle/>
          <a:p>
            <a:pPr>
              <a:lnSpc>
                <a:spcPct val="150000"/>
              </a:lnSpc>
              <a:spcBef>
                <a:spcPts val="0"/>
              </a:spcBef>
            </a:pPr>
            <a:r>
              <a:rPr lang="zh-CN" altLang="en-US" sz="2400" u="sng" dirty="0"/>
              <a:t>有什么规律？</a:t>
            </a:r>
            <a:endParaRPr lang="en-GB" altLang="zh-CN" sz="2400" u="sng" dirty="0"/>
          </a:p>
          <a:p>
            <a:pPr marL="45720" indent="720090" algn="just">
              <a:lnSpc>
                <a:spcPct val="150000"/>
              </a:lnSpc>
              <a:spcBef>
                <a:spcPts val="0"/>
              </a:spcBef>
              <a:buNone/>
            </a:pPr>
            <a:r>
              <a:rPr sz="2400" dirty="0"/>
              <a:t>（赵蓉晖 2003）语言是世界的一部分，这个世界是男人的世界，也就是说这个世界</a:t>
            </a:r>
            <a:r>
              <a:rPr sz="2400" u="sng" dirty="0"/>
              <a:t>具有强烈的男性色彩</a:t>
            </a:r>
            <a:r>
              <a:rPr sz="2400" dirty="0"/>
              <a:t>。男人习惯从自己的主体地位出发去描述整个世界，去改造语言，主要体现在把词语划分成阴阳性：男人将自己定义为阳性，并将这种概念扩大化，认为和他相似的事物都是阳性。看到女人的时候，他认为女人是异于自己的他者，因此女人就是非阳性，即阴性。由此可见，词语的阴性和阳性并不是根据与男人还是与女人更相似而规定的，而</a:t>
            </a:r>
            <a:r>
              <a:rPr sz="2400" u="sng" dirty="0"/>
              <a:t>是根据男人是否认同这个事物而规定的</a:t>
            </a:r>
            <a:r>
              <a:rPr sz="2400" dirty="0"/>
              <a:t>。</a:t>
            </a:r>
            <a:endParaRPr sz="2400" dirty="0"/>
          </a:p>
          <a:p>
            <a:pPr marL="45720" indent="720090" algn="just">
              <a:lnSpc>
                <a:spcPct val="150000"/>
              </a:lnSpc>
              <a:spcBef>
                <a:spcPts val="0"/>
              </a:spcBef>
              <a:buNone/>
            </a:pPr>
            <a:r>
              <a:rPr sz="2400" dirty="0"/>
              <a:t>（史中维 2011）综上，阴性是根据阳性定义的且仅仅作为阳性的对立面而存在。语法性属的阴阳性并不是对生物学性别的模仿，而是</a:t>
            </a:r>
            <a:r>
              <a:rPr sz="2400" u="sng" dirty="0"/>
              <a:t>对社会性别的象征；</a:t>
            </a:r>
            <a:r>
              <a:rPr sz="2400" dirty="0"/>
              <a:t>语法性属对社会性别的象征是由</a:t>
            </a:r>
            <a:r>
              <a:rPr sz="2400" u="sng" dirty="0"/>
              <a:t>男人规定和确认的</a:t>
            </a:r>
            <a:r>
              <a:rPr sz="2400" dirty="0"/>
              <a:t>。</a:t>
            </a:r>
            <a:endParaRPr sz="2400" dirty="0"/>
          </a:p>
        </p:txBody>
      </p:sp>
      <p:pic>
        <p:nvPicPr>
          <p:cNvPr id="4" name="图形 3"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911840" y="465847"/>
            <a:ext cx="914400" cy="91440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34720" y="244867"/>
            <a:ext cx="10434320" cy="1356360"/>
          </a:xfrm>
        </p:spPr>
        <p:txBody>
          <a:bodyPr rtlCol="0"/>
          <a:lstStyle/>
          <a:p>
            <a:pPr rtl="0"/>
            <a:r>
              <a:rPr lang="en-US" dirty="0">
                <a:latin typeface="Microsoft YaHei UI" panose="020B0503020204020204" pitchFamily="34" charset="-122"/>
                <a:ea typeface="Microsoft YaHei UI" panose="020B0503020204020204" pitchFamily="34" charset="-122"/>
              </a:rPr>
              <a:t>29.6 </a:t>
            </a:r>
            <a:r>
              <a:rPr lang="zh-CN" altLang="en-US" dirty="0">
                <a:latin typeface="Microsoft YaHei UI" panose="020B0503020204020204" pitchFamily="34" charset="-122"/>
                <a:ea typeface="Microsoft YaHei UI" panose="020B0503020204020204" pitchFamily="34" charset="-122"/>
              </a:rPr>
              <a:t>应当如何保护濒危语言？</a:t>
            </a:r>
            <a:endParaRPr lang="zh-CN" altLang="en-US" dirty="0">
              <a:latin typeface="Microsoft YaHei UI" panose="020B0503020204020204" pitchFamily="34" charset="-122"/>
              <a:ea typeface="Microsoft YaHei UI" panose="020B0503020204020204" pitchFamily="34" charset="-122"/>
            </a:endParaRPr>
          </a:p>
        </p:txBody>
      </p:sp>
      <p:pic>
        <p:nvPicPr>
          <p:cNvPr id="7" name="图形 6"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800080" y="366274"/>
            <a:ext cx="914400" cy="914400"/>
          </a:xfrm>
          <a:prstGeom prst="rect">
            <a:avLst/>
          </a:prstGeom>
        </p:spPr>
      </p:pic>
      <p:graphicFrame>
        <p:nvGraphicFramePr>
          <p:cNvPr id="4" name="表格 3"/>
          <p:cNvGraphicFramePr>
            <a:graphicFrameLocks noGrp="1"/>
          </p:cNvGraphicFramePr>
          <p:nvPr>
            <p:custDataLst>
              <p:tags r:id="rId3"/>
            </p:custDataLst>
          </p:nvPr>
        </p:nvGraphicFramePr>
        <p:xfrm>
          <a:off x="927258" y="1459622"/>
          <a:ext cx="9872980" cy="4993005"/>
        </p:xfrm>
        <a:graphic>
          <a:graphicData uri="http://schemas.openxmlformats.org/drawingml/2006/table">
            <a:tbl>
              <a:tblPr firstRow="1" bandRow="1">
                <a:tableStyleId>{5C22544A-7EE6-4342-B048-85BDC9FD1C3A}</a:tableStyleId>
              </a:tblPr>
              <a:tblGrid>
                <a:gridCol w="4936332"/>
                <a:gridCol w="4936332"/>
              </a:tblGrid>
              <a:tr h="514985">
                <a:tc gridSpan="2">
                  <a:txBody>
                    <a:bodyPr/>
                    <a:p>
                      <a:pPr algn="ctr" rtl="0">
                        <a:buNone/>
                      </a:pPr>
                      <a:r>
                        <a:rPr lang="zh-CN" altLang="en-US" sz="2800" dirty="0">
                          <a:latin typeface="Microsoft YaHei UI" panose="020B0503020204020204" pitchFamily="34" charset="-122"/>
                          <a:ea typeface="Microsoft YaHei UI" panose="020B0503020204020204" pitchFamily="34" charset="-122"/>
                          <a:cs typeface="Tahoma" panose="020B0604030504040204" pitchFamily="34" charset="0"/>
                        </a:rPr>
                        <a:t>建立女性生态保护区</a:t>
                      </a:r>
                      <a:endParaRPr lang="zh-CN" altLang="en-US" sz="28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c hMerge="1">
                  <a:tcPr/>
                </a:tc>
              </a:tr>
              <a:tr h="514985">
                <a:tc>
                  <a:txBody>
                    <a:bodyPr/>
                    <a:p>
                      <a:pPr rtl="0"/>
                      <a:r>
                        <a:rPr lang="zh-CN" altLang="en-US" sz="2400" b="1" dirty="0">
                          <a:latin typeface="Microsoft YaHei UI" panose="020B0503020204020204" pitchFamily="34" charset="-122"/>
                          <a:ea typeface="Microsoft YaHei UI" panose="020B0503020204020204" pitchFamily="34" charset="-122"/>
                          <a:cs typeface="Tahoma" panose="020B0604030504040204" pitchFamily="34" charset="0"/>
                        </a:rPr>
                        <a:t>原生态保护</a:t>
                      </a:r>
                      <a:endParaRPr lang="zh-CN" altLang="en-US" sz="2400" b="1"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c>
                  <a:txBody>
                    <a:bodyPr/>
                    <a:p>
                      <a:pPr rtl="0"/>
                      <a:r>
                        <a:rPr lang="zh-CN" altLang="en-US" sz="2400" b="1" dirty="0">
                          <a:latin typeface="Microsoft YaHei UI" panose="020B0503020204020204" pitchFamily="34" charset="-122"/>
                          <a:ea typeface="Microsoft YaHei UI" panose="020B0503020204020204" pitchFamily="34" charset="-122"/>
                          <a:cs typeface="Tahoma" panose="020B0604030504040204" pitchFamily="34" charset="0"/>
                        </a:rPr>
                        <a:t>次生态保护</a:t>
                      </a:r>
                      <a:endParaRPr lang="zh-CN" altLang="en-US" sz="2400" b="1"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r>
              <a:tr h="3963142">
                <a:tc>
                  <a:txBody>
                    <a:bodyPr/>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Ø"/>
                        <a:defRPr/>
                      </a:pPr>
                      <a:r>
                        <a:rPr lang="zh-CN" altLang="en-US" sz="2000" kern="1200" dirty="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rPr>
                        <a:t>筹建女书露天村寨博物馆，恢复民俗节庆活动</a:t>
                      </a:r>
                      <a:endParaRPr lang="zh-CN" altLang="en-US" sz="2000" kern="1200" dirty="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endParaRPr>
                    </a:p>
                    <a:p>
                      <a:pPr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endParaRPr lang="zh-CN" altLang="en-US" sz="2000" kern="1200" dirty="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endParaRPr>
                    </a:p>
                    <a:p>
                      <a:pPr marL="342900" marR="0" lvl="0" indent="-342900" algn="l" defTabSz="914400" rtl="0" eaLnBrk="1" fontAlgn="auto" latinLnBrk="0" hangingPunct="1">
                        <a:lnSpc>
                          <a:spcPct val="150000"/>
                        </a:lnSpc>
                        <a:spcBef>
                          <a:spcPts val="0"/>
                        </a:spcBef>
                        <a:spcAft>
                          <a:spcPts val="0"/>
                        </a:spcAft>
                        <a:buClrTx/>
                        <a:buSzTx/>
                        <a:buFont typeface="Wingdings" panose="05000000000000000000" charset="0"/>
                        <a:buChar char="Ø"/>
                        <a:defRPr/>
                      </a:pP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sym typeface="+mn-ea"/>
                        </a:rPr>
                        <a:t>发挥特色旅游产业的文化传承功能</a:t>
                      </a:r>
                      <a:endParaRPr lang="zh-CN" altLang="en-US" sz="2000" dirty="0">
                        <a:latin typeface="Microsoft YaHei UI" panose="020B0503020204020204" pitchFamily="34" charset="-122"/>
                        <a:ea typeface="Microsoft YaHei UI" panose="020B0503020204020204" pitchFamily="34" charset="-122"/>
                        <a:cs typeface="Tahoma" panose="020B0604030504040204" pitchFamily="34" charset="0"/>
                        <a:sym typeface="+mn-ea"/>
                      </a:endParaRPr>
                    </a:p>
                    <a:p>
                      <a:pPr marR="0" lvl="0" indent="0" algn="l" defTabSz="914400" rtl="0" eaLnBrk="1" fontAlgn="auto" latinLnBrk="0" hangingPunct="1">
                        <a:lnSpc>
                          <a:spcPct val="150000"/>
                        </a:lnSpc>
                        <a:spcBef>
                          <a:spcPts val="0"/>
                        </a:spcBef>
                        <a:spcAft>
                          <a:spcPts val="0"/>
                        </a:spcAft>
                        <a:buClrTx/>
                        <a:buSzTx/>
                        <a:buFont typeface="Wingdings" panose="05000000000000000000" charset="0"/>
                        <a:buNone/>
                        <a:defRPr/>
                      </a:pPr>
                      <a:endParaRPr lang="en-GB" altLang="zh-CN" sz="2000" kern="1200" dirty="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endParaRPr>
                    </a:p>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Ø"/>
                        <a:defRPr/>
                      </a:pP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sym typeface="+mn-ea"/>
                        </a:rPr>
                        <a:t>着眼于女书文化的深度开发与保护</a:t>
                      </a:r>
                      <a:endParaRPr lang="en-US" altLang="en-US" sz="2000" kern="1200" dirty="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endParaRPr>
                    </a:p>
                  </a:txBody>
                  <a:tcPr/>
                </a:tc>
                <a:tc>
                  <a:txBody>
                    <a:bodyPr/>
                    <a:p>
                      <a:pPr marL="285750" indent="-285750" rtl="0">
                        <a:lnSpc>
                          <a:spcPct val="150000"/>
                        </a:lnSpc>
                        <a:buFont typeface="Wingdings" panose="05000000000000000000" pitchFamily="2" charset="2"/>
                        <a:buChar char="Ø"/>
                      </a:pPr>
                      <a:r>
                        <a:rPr lang="zh-CN" altLang="en-US" sz="2000" kern="1200" dirty="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rPr>
                        <a:t>开展女书文化实地调查，编制女书文化分布图</a:t>
                      </a:r>
                      <a:endParaRPr lang="zh-CN" altLang="en-US" sz="2000" kern="1200" dirty="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endParaRPr>
                    </a:p>
                    <a:p>
                      <a:pPr marL="285750" indent="-285750" rtl="0">
                        <a:lnSpc>
                          <a:spcPct val="150000"/>
                        </a:lnSpc>
                        <a:buFont typeface="Wingdings" panose="05000000000000000000" pitchFamily="2" charset="2"/>
                        <a:buChar char="Ø"/>
                      </a:pP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sym typeface="+mn-ea"/>
                        </a:rPr>
                        <a:t>征集收藏女书文化遗物</a:t>
                      </a:r>
                      <a:endParaRPr lang="en-GB" altLang="zh-CN" sz="2000" kern="1200" dirty="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endParaRPr>
                    </a:p>
                    <a:p>
                      <a:pPr marL="285750" indent="-285750" rtl="0">
                        <a:lnSpc>
                          <a:spcPct val="150000"/>
                        </a:lnSpc>
                        <a:buFont typeface="Wingdings" panose="05000000000000000000" pitchFamily="2" charset="2"/>
                        <a:buChar char="Ø"/>
                      </a:pP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sym typeface="+mn-ea"/>
                        </a:rPr>
                        <a:t>测绘女书核心村寨及传统民居</a:t>
                      </a:r>
                      <a:endParaRPr lang="zh-CN" altLang="en-US" sz="2000" dirty="0">
                        <a:latin typeface="Microsoft YaHei UI" panose="020B0503020204020204" pitchFamily="34" charset="-122"/>
                        <a:ea typeface="Microsoft YaHei UI" panose="020B0503020204020204" pitchFamily="34" charset="-122"/>
                        <a:cs typeface="Tahoma" panose="020B0604030504040204" pitchFamily="34" charset="0"/>
                        <a:sym typeface="+mn-ea"/>
                      </a:endParaRPr>
                    </a:p>
                    <a:p>
                      <a:pPr marL="285750" indent="-285750" rtl="0">
                        <a:lnSpc>
                          <a:spcPct val="150000"/>
                        </a:lnSpc>
                        <a:buFont typeface="Wingdings" panose="05000000000000000000" pitchFamily="2" charset="2"/>
                        <a:buChar char="Ø"/>
                      </a:pP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sym typeface="+mn-ea"/>
                        </a:rPr>
                        <a:t>举办专题女书文化陈列，开展对外文化交流</a:t>
                      </a:r>
                      <a:endParaRPr lang="zh-CN" altLang="en-US" sz="2000" dirty="0">
                        <a:latin typeface="Microsoft YaHei UI" panose="020B0503020204020204" pitchFamily="34" charset="-122"/>
                        <a:ea typeface="Microsoft YaHei UI" panose="020B0503020204020204" pitchFamily="34" charset="-122"/>
                        <a:cs typeface="Tahoma" panose="020B0604030504040204" pitchFamily="34" charset="0"/>
                        <a:sym typeface="+mn-ea"/>
                      </a:endParaRPr>
                    </a:p>
                    <a:p>
                      <a:pPr marL="285750" indent="-285750" rtl="0">
                        <a:lnSpc>
                          <a:spcPct val="150000"/>
                        </a:lnSpc>
                        <a:buFont typeface="Wingdings" panose="05000000000000000000" pitchFamily="2" charset="2"/>
                        <a:buChar char="Ø"/>
                      </a:pP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sym typeface="+mn-ea"/>
                        </a:rPr>
                        <a:t>举办国际性学术研讨</a:t>
                      </a:r>
                      <a:endParaRPr lang="en-US" altLang="en-US" sz="2000" kern="1200" dirty="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endParaRPr>
                    </a:p>
                  </a:txBody>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70205" y="244867"/>
            <a:ext cx="10434320" cy="1356360"/>
          </a:xfrm>
        </p:spPr>
        <p:txBody>
          <a:bodyPr rtlCol="0">
            <a:normAutofit/>
          </a:bodyPr>
          <a:lstStyle/>
          <a:p>
            <a:pPr rtl="0"/>
            <a:r>
              <a:rPr lang="en-US" dirty="0">
                <a:latin typeface="Microsoft YaHei UI" panose="020B0503020204020204" pitchFamily="34" charset="-122"/>
                <a:ea typeface="Microsoft YaHei UI" panose="020B0503020204020204" pitchFamily="34" charset="-122"/>
              </a:rPr>
              <a:t>29.7 </a:t>
            </a:r>
            <a:r>
              <a:rPr lang="zh-CN" altLang="en-US" dirty="0">
                <a:latin typeface="Microsoft YaHei UI" panose="020B0503020204020204" pitchFamily="34" charset="-122"/>
                <a:ea typeface="Microsoft YaHei UI" panose="020B0503020204020204" pitchFamily="34" charset="-122"/>
              </a:rPr>
              <a:t>结语</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822960" y="1402080"/>
            <a:ext cx="10546080" cy="5059680"/>
          </a:xfrm>
        </p:spPr>
        <p:txBody>
          <a:bodyPr>
            <a:normAutofit/>
          </a:bodyPr>
          <a:lstStyle/>
          <a:p>
            <a:pPr marL="45720" indent="0">
              <a:lnSpc>
                <a:spcPct val="150000"/>
              </a:lnSpc>
              <a:spcBef>
                <a:spcPts val="0"/>
              </a:spcBef>
              <a:buNone/>
            </a:pPr>
            <a:r>
              <a:rPr lang="en-US" altLang="zh-CN" sz="2400" dirty="0"/>
              <a:t>       </a:t>
            </a:r>
            <a:endParaRPr lang="en-US" altLang="zh-CN" sz="2400" dirty="0"/>
          </a:p>
          <a:p>
            <a:pPr marL="45720" indent="0" fontAlgn="auto">
              <a:lnSpc>
                <a:spcPct val="200000"/>
              </a:lnSpc>
              <a:spcBef>
                <a:spcPts val="0"/>
              </a:spcBef>
              <a:buNone/>
            </a:pPr>
            <a:r>
              <a:rPr lang="en-US" altLang="zh-CN" sz="2400" dirty="0"/>
              <a:t>       </a:t>
            </a:r>
            <a:r>
              <a:rPr lang="zh-CN" altLang="en-US" sz="2400" dirty="0"/>
              <a:t>作为一种独特的语言现象，永州女书四个字充满了神秘色彩，女书的出现引起了社会各界的广泛关注。从语言学视角对女书研究，有助于探讨并理解语言的产生，语言的功能，语言性别变体存在的原因及规律，以及濒危语言的保护。</a:t>
            </a:r>
            <a:endParaRPr lang="zh-CN" altLang="en-US" sz="2400" dirty="0"/>
          </a:p>
        </p:txBody>
      </p:sp>
      <p:pic>
        <p:nvPicPr>
          <p:cNvPr id="4" name="图形 3"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911840" y="465847"/>
            <a:ext cx="914400" cy="91440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528320" y="0"/>
            <a:ext cx="11389360" cy="4054475"/>
          </a:xfrm>
        </p:spPr>
        <p:txBody>
          <a:bodyPr rtlCol="0">
            <a:normAutofit/>
          </a:bodyPr>
          <a:lstStyle/>
          <a:p>
            <a:pPr rtl="0"/>
            <a:r>
              <a:rPr lang="en-US" altLang="en-GB" dirty="0">
                <a:latin typeface="Microsoft YaHei UI" panose="020B0503020204020204" pitchFamily="34" charset="-122"/>
                <a:ea typeface="Microsoft YaHei UI" panose="020B0503020204020204" pitchFamily="34" charset="-122"/>
              </a:rPr>
              <a:t>30</a:t>
            </a:r>
            <a:r>
              <a:rPr lang="en-GB" altLang="zh-CN" dirty="0">
                <a:latin typeface="Microsoft YaHei UI" panose="020B0503020204020204" pitchFamily="34" charset="-122"/>
                <a:ea typeface="Microsoft YaHei UI" panose="020B0503020204020204" pitchFamily="34" charset="-122"/>
              </a:rPr>
              <a:t>. </a:t>
            </a:r>
            <a:r>
              <a:rPr lang="zh-CN" altLang="en-US" u="sng" dirty="0">
                <a:latin typeface="Microsoft YaHei UI" panose="020B0503020204020204" pitchFamily="34" charset="-122"/>
                <a:ea typeface="Microsoft YaHei UI" panose="020B0503020204020204" pitchFamily="34" charset="-122"/>
              </a:rPr>
              <a:t>世界语</a:t>
            </a:r>
            <a:r>
              <a:rPr lang="en-US" altLang="zh-CN" u="sng" dirty="0">
                <a:latin typeface="Microsoft YaHei UI" panose="020B0503020204020204" pitchFamily="34" charset="-122"/>
                <a:ea typeface="Microsoft YaHei UI" panose="020B0503020204020204" pitchFamily="34" charset="-122"/>
              </a:rPr>
              <a:t>——</a:t>
            </a:r>
            <a:r>
              <a:rPr lang="zh-CN" altLang="en-US" u="sng" dirty="0">
                <a:latin typeface="Microsoft YaHei UI" panose="020B0503020204020204" pitchFamily="34" charset="-122"/>
                <a:ea typeface="Microsoft YaHei UI" panose="020B0503020204020204" pitchFamily="34" charset="-122"/>
              </a:rPr>
              <a:t>再造</a:t>
            </a:r>
            <a:r>
              <a:rPr lang="zh-CN" altLang="en-US" u="sng" dirty="0">
                <a:latin typeface="Microsoft YaHei UI" panose="020B0503020204020204" pitchFamily="34" charset="-122"/>
                <a:ea typeface="Microsoft YaHei UI" panose="020B0503020204020204" pitchFamily="34" charset="-122"/>
              </a:rPr>
              <a:t>巴别塔</a:t>
            </a:r>
            <a:endParaRPr lang="zh-CN" altLang="en-US" u="sng" dirty="0">
              <a:latin typeface="Microsoft YaHei UI" panose="020B0503020204020204" pitchFamily="34" charset="-122"/>
              <a:ea typeface="Microsoft YaHei UI" panose="020B0503020204020204" pitchFamily="3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zh-CN" altLang="en-US" dirty="0">
                <a:latin typeface="Microsoft YaHei UI" panose="020B0503020204020204" pitchFamily="34" charset="-122"/>
                <a:ea typeface="Microsoft YaHei UI" panose="020B0503020204020204" pitchFamily="34" charset="-122"/>
              </a:rPr>
              <a:t>目录</a:t>
            </a:r>
            <a:endParaRPr lang="zh-CN" altLang="en-US" dirty="0">
              <a:latin typeface="Microsoft YaHei UI" panose="020B0503020204020204" pitchFamily="34" charset="-122"/>
              <a:ea typeface="Microsoft YaHei UI" panose="020B0503020204020204" pitchFamily="34" charset="-122"/>
            </a:endParaRPr>
          </a:p>
        </p:txBody>
      </p:sp>
      <p:graphicFrame>
        <p:nvGraphicFramePr>
          <p:cNvPr id="4" name="内容占位符 3"/>
          <p:cNvGraphicFramePr>
            <a:graphicFrameLocks noGrp="1"/>
          </p:cNvGraphicFramePr>
          <p:nvPr>
            <p:ph idx="1"/>
          </p:nvPr>
        </p:nvGraphicFramePr>
        <p:xfrm>
          <a:off x="571658" y="1601227"/>
          <a:ext cx="6968332" cy="4435869"/>
        </p:xfrm>
        <a:graphic>
          <a:graphicData uri="http://schemas.openxmlformats.org/drawingml/2006/table">
            <a:tbl>
              <a:tblPr firstRow="1" bandRow="1">
                <a:tableStyleId>{5C22544A-7EE6-4342-B048-85BDC9FD1C3A}</a:tableStyleId>
              </a:tblPr>
              <a:tblGrid>
                <a:gridCol w="6968332"/>
              </a:tblGrid>
              <a:tr h="472727">
                <a:tc>
                  <a:txBody>
                    <a:bodyPr/>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本节课，将学习</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endParaRPr lang="en-US"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r>
              <a:tr h="3963142">
                <a:tc>
                  <a:txBody>
                    <a:bodyPr/>
                    <a:lstStyle/>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30</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.1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故事缘起</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30.</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2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故事引发的思考</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30</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.3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世界语主要有哪些</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特征？</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30</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.4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世界语的文化中立性体现哪里？</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30</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.5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没有文化根基的世界语</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如何发展？</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30</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.6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结语</a:t>
                      </a:r>
                      <a:endParaRPr lang="zh-CN" altLang="en-US"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endParaRPr lang="zh-CN" altLang="en-US" sz="24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r>
            </a:tbl>
          </a:graphicData>
        </a:graphic>
      </p:graphicFrame>
      <p:pic>
        <p:nvPicPr>
          <p:cNvPr id="3" name="图片 2"/>
          <p:cNvPicPr>
            <a:picLocks noChangeAspect="1"/>
          </p:cNvPicPr>
          <p:nvPr/>
        </p:nvPicPr>
        <p:blipFill>
          <a:blip r:embed="rId1"/>
          <a:stretch>
            <a:fillRect/>
          </a:stretch>
        </p:blipFill>
        <p:spPr>
          <a:xfrm>
            <a:off x="2560280" y="465807"/>
            <a:ext cx="914479" cy="914479"/>
          </a:xfrm>
          <a:prstGeom prst="rect">
            <a:avLst/>
          </a:prstGeom>
        </p:spPr>
      </p:pic>
      <p:pic>
        <p:nvPicPr>
          <p:cNvPr id="5" name="图片 4"/>
          <p:cNvPicPr>
            <a:picLocks noChangeAspect="1"/>
          </p:cNvPicPr>
          <p:nvPr/>
        </p:nvPicPr>
        <p:blipFill>
          <a:blip r:embed="rId2"/>
          <a:stretch>
            <a:fillRect/>
          </a:stretch>
        </p:blipFill>
        <p:spPr>
          <a:xfrm>
            <a:off x="7839710" y="2003425"/>
            <a:ext cx="3905250" cy="224790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en-GB" dirty="0">
                <a:latin typeface="Microsoft YaHei UI" panose="020B0503020204020204" pitchFamily="34" charset="-122"/>
                <a:ea typeface="Microsoft YaHei UI" panose="020B0503020204020204" pitchFamily="34" charset="-122"/>
              </a:rPr>
              <a:t>30</a:t>
            </a:r>
            <a:r>
              <a:rPr lang="en-GB" altLang="zh-CN" dirty="0">
                <a:latin typeface="Microsoft YaHei UI" panose="020B0503020204020204" pitchFamily="34" charset="-122"/>
                <a:ea typeface="Microsoft YaHei UI" panose="020B0503020204020204" pitchFamily="34" charset="-122"/>
              </a:rPr>
              <a:t>.1 </a:t>
            </a:r>
            <a:r>
              <a:rPr lang="zh-CN" altLang="en-US" dirty="0">
                <a:latin typeface="Microsoft YaHei UI" panose="020B0503020204020204" pitchFamily="34" charset="-122"/>
                <a:ea typeface="Microsoft YaHei UI" panose="020B0503020204020204" pitchFamily="34" charset="-122"/>
              </a:rPr>
              <a:t>故事缘起</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会议"/>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5006344" y="465847"/>
            <a:ext cx="914400" cy="914400"/>
          </a:xfrm>
          <a:prstGeom prst="rect">
            <a:avLst/>
          </a:prstGeom>
        </p:spPr>
      </p:pic>
      <p:sp>
        <p:nvSpPr>
          <p:cNvPr id="8" name="内容占位符 7"/>
          <p:cNvSpPr>
            <a:spLocks noGrp="1"/>
          </p:cNvSpPr>
          <p:nvPr>
            <p:ph idx="1"/>
          </p:nvPr>
        </p:nvSpPr>
        <p:spPr>
          <a:xfrm>
            <a:off x="677545" y="1380490"/>
            <a:ext cx="10887710" cy="5012055"/>
          </a:xfrm>
        </p:spPr>
        <p:txBody>
          <a:bodyPr>
            <a:noAutofit/>
          </a:bodyPr>
          <a:lstStyle/>
          <a:p>
            <a:pPr marL="45720" indent="720090" algn="just">
              <a:lnSpc>
                <a:spcPct val="150000"/>
              </a:lnSpc>
              <a:spcBef>
                <a:spcPts val="0"/>
              </a:spcBef>
              <a:buNone/>
            </a:pPr>
            <a:r>
              <a:rPr lang="en-GB" sz="2400" dirty="0"/>
              <a:t>世界语（Esperanto）在清末由三种渠道传入中国，世界语运动逐渐在中国各地发展开来。上海的世界语运动在持续时间、人数、影响上是其他城市无法相比的。1906年陆式楷在上海组织成立了“世界语学社”，1909年与盛国成发起成立“中国世界语会”，其会刊《世界》于1910年创刊，1912年改组成“中华民国世界语会”，在上海设中央事务所。北京是中国世界语运动另一个中心城市，它的最大贡献莫过于在教育领域倡导世界语。1912年中华民国教育总长蔡元培先生通令全国师范学校开设世界语选修课，第一次在中国把世界语引入正规教育。广州作为南方各省世界语运动的基地，它与上海、北京相呼应，推动着中国初期的世界语运动的发展。</a:t>
            </a:r>
            <a:endParaRPr lang="en-GB" sz="2400" dirty="0"/>
          </a:p>
          <a:p>
            <a:pPr marL="45720" indent="720090" algn="just">
              <a:lnSpc>
                <a:spcPct val="150000"/>
              </a:lnSpc>
              <a:spcBef>
                <a:spcPts val="0"/>
              </a:spcBef>
              <a:buNone/>
            </a:pPr>
            <a:endParaRPr lang="en-GB" sz="24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en-GB" dirty="0"/>
              <a:t>30</a:t>
            </a:r>
            <a:r>
              <a:rPr lang="en-GB" altLang="zh-CN" dirty="0"/>
              <a:t>.2</a:t>
            </a:r>
            <a:r>
              <a:rPr lang="zh-CN" altLang="en-US" dirty="0"/>
              <a:t> 故事引发的思考</a:t>
            </a:r>
            <a:r>
              <a:rPr lang="zh-CN" altLang="en-US" dirty="0">
                <a:latin typeface="Microsoft YaHei UI" panose="020B0503020204020204" pitchFamily="34" charset="-122"/>
                <a:ea typeface="Microsoft YaHei UI" panose="020B0503020204020204" pitchFamily="34" charset="-122"/>
              </a:rPr>
              <a:t> </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1143000" y="2057400"/>
            <a:ext cx="10195560" cy="4038600"/>
          </a:xfrm>
        </p:spPr>
        <p:txBody>
          <a:bodyPr>
            <a:normAutofit lnSpcReduction="10000"/>
          </a:bodyPr>
          <a:lstStyle/>
          <a:p>
            <a:pPr marL="502920" indent="-457200" algn="just">
              <a:buFont typeface="+mj-lt"/>
              <a:buAutoNum type="arabicParenR"/>
            </a:pPr>
            <a:r>
              <a:rPr lang="zh-CN" altLang="en-US" sz="2800" dirty="0"/>
              <a:t>世界语有哪些主要特征？</a:t>
            </a:r>
            <a:endParaRPr lang="zh-CN" altLang="en-US" sz="2800" dirty="0"/>
          </a:p>
          <a:p>
            <a:pPr marL="502920" indent="-457200" algn="just">
              <a:buFont typeface="+mj-lt"/>
              <a:buAutoNum type="arabicParenR"/>
            </a:pPr>
            <a:endParaRPr lang="zh-CN" altLang="en-US" sz="2800" dirty="0"/>
          </a:p>
          <a:p>
            <a:pPr marL="502920" indent="-457200" algn="just">
              <a:buFont typeface="+mj-lt"/>
              <a:buAutoNum type="arabicParenR"/>
            </a:pPr>
            <a:r>
              <a:rPr lang="zh-CN" altLang="en-US" sz="2800" dirty="0">
                <a:sym typeface="+mn-ea"/>
              </a:rPr>
              <a:t>它的文化中立性体现在哪里？</a:t>
            </a:r>
            <a:endParaRPr lang="zh-CN" altLang="en-US" sz="2800" dirty="0">
              <a:sym typeface="+mn-ea"/>
            </a:endParaRPr>
          </a:p>
          <a:p>
            <a:pPr marL="502920" indent="-457200" algn="just">
              <a:buFont typeface="+mj-lt"/>
              <a:buAutoNum type="arabicParenR"/>
            </a:pPr>
            <a:endParaRPr lang="zh-CN" altLang="en-US" sz="2800" dirty="0">
              <a:sym typeface="+mn-ea"/>
            </a:endParaRPr>
          </a:p>
          <a:p>
            <a:pPr marL="502920" indent="-457200" algn="just">
              <a:buFont typeface="+mj-lt"/>
              <a:buAutoNum type="arabicParenR"/>
            </a:pPr>
            <a:r>
              <a:rPr lang="zh-CN" altLang="en-US" sz="2800" dirty="0">
                <a:sym typeface="+mn-ea"/>
              </a:rPr>
              <a:t>作为无根之萍，世界语该如何发展？</a:t>
            </a:r>
            <a:endParaRPr lang="zh-CN" altLang="en-US" sz="2800" dirty="0"/>
          </a:p>
          <a:p>
            <a:pPr marL="502920" indent="-457200" algn="just">
              <a:buFont typeface="+mj-lt"/>
              <a:buAutoNum type="arabicParenR"/>
            </a:pPr>
            <a:endParaRPr lang="en-GB" altLang="zh-CN" sz="2800" dirty="0"/>
          </a:p>
          <a:p>
            <a:pPr marL="502920" indent="-457200" algn="just">
              <a:buFont typeface="+mj-lt"/>
              <a:buAutoNum type="arabicParenR"/>
            </a:pPr>
            <a:endParaRPr lang="zh-CN" altLang="en-US" sz="2800" dirty="0"/>
          </a:p>
          <a:p>
            <a:pPr marL="45720" indent="0" algn="just">
              <a:buFont typeface="+mj-lt"/>
              <a:buNone/>
            </a:pPr>
            <a:endParaRPr lang="zh-CN" altLang="en-US" sz="2800" dirty="0"/>
          </a:p>
          <a:p>
            <a:pPr marL="502920" indent="-457200" algn="just">
              <a:buFont typeface="+mj-lt"/>
              <a:buAutoNum type="arabicParenR"/>
            </a:pPr>
            <a:endParaRPr lang="zh-CN" altLang="en-US" sz="2800" dirty="0"/>
          </a:p>
          <a:p>
            <a:endParaRPr lang="en-GB" dirty="0"/>
          </a:p>
        </p:txBody>
      </p:sp>
      <p:sp>
        <p:nvSpPr>
          <p:cNvPr id="3" name="思想气泡: 云 2"/>
          <p:cNvSpPr/>
          <p:nvPr/>
        </p:nvSpPr>
        <p:spPr>
          <a:xfrm>
            <a:off x="6797040" y="518160"/>
            <a:ext cx="812800" cy="670560"/>
          </a:xfrm>
          <a:prstGeom prst="cloudCallou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en-GB" dirty="0"/>
              <a:t>30</a:t>
            </a:r>
            <a:r>
              <a:rPr lang="en-GB" altLang="zh-CN" dirty="0"/>
              <a:t>.</a:t>
            </a:r>
            <a:r>
              <a:rPr lang="en-US" altLang="en-GB" dirty="0"/>
              <a:t>3</a:t>
            </a:r>
            <a:r>
              <a:rPr lang="zh-CN" altLang="en-US" dirty="0"/>
              <a:t> </a:t>
            </a:r>
            <a:r>
              <a:rPr lang="zh-CN" altLang="en-US" dirty="0">
                <a:sym typeface="+mn-ea"/>
              </a:rPr>
              <a:t>世界语有哪些主要特征？</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941705" y="1253490"/>
            <a:ext cx="10350500" cy="5194935"/>
          </a:xfrm>
        </p:spPr>
        <p:txBody>
          <a:bodyPr>
            <a:normAutofit fontScale="80000"/>
          </a:bodyPr>
          <a:lstStyle/>
          <a:p>
            <a:pPr marL="45720" indent="0" algn="just">
              <a:buFont typeface="+mj-lt"/>
              <a:buNone/>
            </a:pPr>
            <a:r>
              <a:rPr lang="zh-CN" altLang="en-US" sz="2800" dirty="0"/>
              <a:t>（</a:t>
            </a:r>
            <a:r>
              <a:rPr lang="zh-CN" altLang="en-US" sz="2800" b="1" dirty="0"/>
              <a:t>一）易学性</a:t>
            </a:r>
            <a:endParaRPr lang="zh-CN" altLang="en-US" sz="2800" b="1" dirty="0"/>
          </a:p>
          <a:p>
            <a:pPr marL="502920" indent="-457200" algn="just">
              <a:buFont typeface="+mj-ea"/>
              <a:buAutoNum type="circleNumDbPlain"/>
            </a:pPr>
            <a:r>
              <a:rPr lang="zh-CN" altLang="en-US" sz="2800" dirty="0"/>
              <a:t>语法简单并且富有规则，其基本语法规则只有十六条</a:t>
            </a:r>
            <a:endParaRPr lang="zh-CN" altLang="en-US" sz="2800" dirty="0"/>
          </a:p>
          <a:p>
            <a:pPr marL="502920" indent="-457200" algn="just">
              <a:buFont typeface="+mj-ea"/>
              <a:buAutoNum type="circleNumDbPlain"/>
            </a:pPr>
            <a:r>
              <a:rPr lang="zh-CN" altLang="en-US" sz="2800" dirty="0"/>
              <a:t>语音和书写完全一致，每个词的重音固定在倒数第二个音节上</a:t>
            </a:r>
            <a:endParaRPr lang="zh-CN" altLang="en-US" sz="2800" dirty="0"/>
          </a:p>
          <a:p>
            <a:pPr marL="502920" indent="-457200" algn="just">
              <a:buFont typeface="+mj-ea"/>
              <a:buAutoNum type="circleNumDbPlain"/>
            </a:pPr>
            <a:r>
              <a:rPr lang="zh-CN" altLang="en-US" sz="2800" dirty="0"/>
              <a:t>词汇多采用自然语言中的国际化部分，构词</a:t>
            </a:r>
            <a:r>
              <a:rPr lang="zh-CN" altLang="en-US" sz="2800" dirty="0"/>
              <a:t>简单明了</a:t>
            </a:r>
            <a:endParaRPr lang="zh-CN" altLang="en-US" sz="2800" dirty="0"/>
          </a:p>
          <a:p>
            <a:pPr marL="502920" indent="-457200" algn="just">
              <a:buFont typeface="+mj-lt"/>
              <a:buNone/>
            </a:pPr>
            <a:r>
              <a:rPr lang="zh-CN" altLang="en-US" sz="2800" b="1" dirty="0"/>
              <a:t>（二）生命力</a:t>
            </a:r>
            <a:endParaRPr lang="zh-CN" altLang="en-US" sz="2800" b="1" dirty="0"/>
          </a:p>
          <a:p>
            <a:pPr marL="502920" indent="-457200" algn="just">
              <a:buFont typeface="+mj-ea"/>
              <a:buAutoNum type="circleNumDbPlain"/>
            </a:pPr>
            <a:r>
              <a:rPr lang="zh-CN" altLang="en-US" sz="2800" dirty="0"/>
              <a:t>世界语中出现了很多外来词根，起初大多是来自西欧语言。</a:t>
            </a:r>
            <a:endParaRPr lang="zh-CN" altLang="en-US" sz="2800" dirty="0"/>
          </a:p>
          <a:p>
            <a:pPr marL="502920" indent="-457200" algn="just">
              <a:buFont typeface="+mj-ea"/>
              <a:buAutoNum type="circleNumDbPlain"/>
            </a:pPr>
            <a:r>
              <a:rPr lang="zh-CN" altLang="en-US" sz="2800" dirty="0"/>
              <a:t>日常用语大多是由旧有的词根派生</a:t>
            </a:r>
            <a:r>
              <a:rPr lang="zh-CN" altLang="en-US" sz="2800" dirty="0"/>
              <a:t>而来，如“计算机”“电脑”komputilo就是由动词komputi（计算）加上工具后缀il构成的。</a:t>
            </a:r>
            <a:endParaRPr lang="zh-CN" altLang="en-US" sz="2800" dirty="0"/>
          </a:p>
          <a:p>
            <a:pPr marL="502920" indent="-457200" algn="just">
              <a:buFont typeface="+mj-ea"/>
              <a:buAutoNum type="circleNumDbPlain"/>
            </a:pPr>
            <a:r>
              <a:rPr lang="zh-CN" altLang="en-US" sz="2800" dirty="0"/>
              <a:t>语义转借现象，</a:t>
            </a:r>
            <a:r>
              <a:rPr lang="zh-CN" altLang="en-US" sz="2800" dirty="0"/>
              <a:t>即词汇根据外语中对应词汇的意义而扩展。如“老鼠”muso就因英文mouse“老鼠”“鼠标”的多义而增添了“鼠标”的含义。</a:t>
            </a:r>
            <a:endParaRPr lang="zh-CN" altLang="en-US" sz="2800" dirty="0"/>
          </a:p>
          <a:p>
            <a:pPr marL="502920" indent="-457200" algn="just">
              <a:buFont typeface="+mj-ea"/>
              <a:buAutoNum type="circleNumDbPlain"/>
            </a:pPr>
            <a:r>
              <a:rPr lang="zh-CN" altLang="en-US" sz="2800" dirty="0"/>
              <a:t>从中可以看出，世界语并不是一成不变的，它总是随着时代的变化，引入新鲜血液，与时俱进，不断茁壮成长。</a:t>
            </a:r>
            <a:endParaRPr lang="zh-CN" altLang="en-US" sz="2800" dirty="0"/>
          </a:p>
          <a:p>
            <a:pPr marL="502920" indent="-457200" algn="just">
              <a:buFont typeface="+mj-lt"/>
              <a:buNone/>
            </a:pPr>
            <a:endParaRPr lang="en-GB" altLang="zh-CN" sz="2800" dirty="0"/>
          </a:p>
          <a:p>
            <a:pPr marL="502920" indent="-457200" algn="just">
              <a:buFont typeface="+mj-lt"/>
              <a:buAutoNum type="arabicParenR"/>
            </a:pPr>
            <a:endParaRPr lang="zh-CN" altLang="en-US" sz="2800" dirty="0"/>
          </a:p>
          <a:p>
            <a:pPr marL="45720" indent="0" algn="just">
              <a:buFont typeface="+mj-lt"/>
              <a:buNone/>
            </a:pPr>
            <a:endParaRPr lang="zh-CN" altLang="en-US" sz="2800" dirty="0"/>
          </a:p>
          <a:p>
            <a:pPr marL="502920" indent="-457200" algn="just">
              <a:buFont typeface="+mj-lt"/>
              <a:buAutoNum type="arabicParenR"/>
            </a:pPr>
            <a:endParaRPr lang="zh-CN" altLang="en-US" sz="2800" dirty="0"/>
          </a:p>
          <a:p>
            <a:endParaRPr lang="en-GB" dirty="0"/>
          </a:p>
        </p:txBody>
      </p:sp>
      <p:pic>
        <p:nvPicPr>
          <p:cNvPr id="7" name="图形 6"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057765" y="338969"/>
            <a:ext cx="914400" cy="91440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41826" y="117867"/>
            <a:ext cx="9875520" cy="1356360"/>
          </a:xfrm>
        </p:spPr>
        <p:txBody>
          <a:bodyPr rtlCol="0"/>
          <a:lstStyle/>
          <a:p>
            <a:pPr rtl="0"/>
            <a:r>
              <a:rPr lang="en-US" altLang="en-GB" dirty="0"/>
              <a:t>30</a:t>
            </a:r>
            <a:r>
              <a:rPr lang="en-GB" altLang="zh-CN" dirty="0"/>
              <a:t>.</a:t>
            </a:r>
            <a:r>
              <a:rPr lang="en-US" altLang="en-GB" dirty="0"/>
              <a:t>4 </a:t>
            </a:r>
            <a:r>
              <a:rPr dirty="0"/>
              <a:t>世界语的文化中立性体现在哪里</a:t>
            </a:r>
            <a:r>
              <a:rPr lang="zh-CN" altLang="en-US" dirty="0">
                <a:sym typeface="+mn-ea"/>
              </a:rPr>
              <a:t>？</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941705" y="1154430"/>
            <a:ext cx="10350500" cy="5194935"/>
          </a:xfrm>
        </p:spPr>
        <p:txBody>
          <a:bodyPr>
            <a:normAutofit fontScale="70000"/>
          </a:bodyPr>
          <a:lstStyle/>
          <a:p>
            <a:pPr marL="45720" indent="431800" algn="just" fontAlgn="auto">
              <a:lnSpc>
                <a:spcPct val="150000"/>
              </a:lnSpc>
              <a:buFont typeface="+mj-lt"/>
              <a:buNone/>
              <a:extLst>
                <a:ext uri="{35155182-B16C-46BC-9424-99874614C6A1}">
                  <wpsdc:indentchars xmlns:wpsdc="http://www.wps.cn/officeDocument/2017/drawingmlCustomData" val="200" checksum="3588746719"/>
                </a:ext>
              </a:extLst>
            </a:pPr>
            <a:endParaRPr lang="en-GB" altLang="zh-CN" sz="2400" dirty="0"/>
          </a:p>
          <a:p>
            <a:pPr marL="45720" indent="533400" algn="just" fontAlgn="auto">
              <a:lnSpc>
                <a:spcPct val="150000"/>
              </a:lnSpc>
              <a:buFont typeface="+mj-lt"/>
              <a:buNone/>
              <a:extLst>
                <a:ext uri="{35155182-B16C-46BC-9424-99874614C6A1}">
                  <wpsdc:indentchars xmlns:wpsdc="http://www.wps.cn/officeDocument/2017/drawingmlCustomData" val="200" checksum="2370871155"/>
                </a:ext>
              </a:extLst>
            </a:pPr>
            <a:r>
              <a:rPr lang="en-GB" altLang="zh-CN" sz="3000" dirty="0"/>
              <a:t>世界语的最大理想是文化中立性，同时也体现学术中立性。自中世纪大学产生时起，西方大学的教授们就享有这样一种权利，他们的教学和学术研究在很大程度上可以免受政府和教会的干涉，因此人们形象地称大学处于“象牙塔”之内。</a:t>
            </a:r>
            <a:endParaRPr lang="en-GB" altLang="zh-CN" sz="3000" dirty="0"/>
          </a:p>
          <a:p>
            <a:pPr marL="45720" indent="533400" algn="just" fontAlgn="auto">
              <a:lnSpc>
                <a:spcPct val="150000"/>
              </a:lnSpc>
              <a:buFont typeface="+mj-lt"/>
              <a:buNone/>
              <a:extLst>
                <a:ext uri="{35155182-B16C-46BC-9424-99874614C6A1}">
                  <wpsdc:indentchars xmlns:wpsdc="http://www.wps.cn/officeDocument/2017/drawingmlCustomData" val="200" checksum="2370871155"/>
                </a:ext>
              </a:extLst>
            </a:pPr>
            <a:r>
              <a:rPr lang="en-GB" altLang="zh-CN" sz="3000" dirty="0"/>
              <a:t>柴门霍夫博士</a:t>
            </a:r>
            <a:r>
              <a:rPr lang="zh-CN" altLang="en-GB" sz="3000" dirty="0"/>
              <a:t>对</a:t>
            </a:r>
            <a:r>
              <a:rPr lang="en-GB" altLang="zh-CN" sz="3000" dirty="0"/>
              <a:t>“世界语主义”的内涵做出了解释：“世界语主义就是努力在全世界推广使用中立的人类语。这种语言‘并不干涉民族内部生活，也毫不排斥现有各民族语的目的’。”世界语一旦问世，其所呈现给世人的是中立性——</a:t>
            </a:r>
            <a:r>
              <a:rPr lang="en-GB" altLang="zh-CN" sz="3000" u="sng" dirty="0"/>
              <a:t>对各民族文明的中立和对各种政治意识形态的中立</a:t>
            </a:r>
            <a:r>
              <a:rPr lang="en-GB" altLang="zh-CN" sz="3000" dirty="0"/>
              <a:t>。这就决定了世界语是一种具有建设性却与现有语言秩序不发生冲突的和平语言，也是一种不与现有任何特定政治立场和意识形态发生联系的和平人道工具。</a:t>
            </a:r>
            <a:endParaRPr lang="en-GB" altLang="zh-CN" sz="3000" dirty="0"/>
          </a:p>
          <a:p>
            <a:pPr marL="502920" indent="-457200" algn="just">
              <a:buFont typeface="+mj-lt"/>
              <a:buAutoNum type="arabicParenR"/>
            </a:pPr>
            <a:endParaRPr lang="zh-CN" altLang="en-US" sz="2800" dirty="0"/>
          </a:p>
          <a:p>
            <a:pPr marL="45720" indent="0" algn="just">
              <a:buFont typeface="+mj-lt"/>
              <a:buNone/>
            </a:pPr>
            <a:endParaRPr lang="zh-CN" altLang="en-US" sz="2800" dirty="0"/>
          </a:p>
          <a:p>
            <a:pPr marL="502920" indent="-457200" algn="just">
              <a:buFont typeface="+mj-lt"/>
              <a:buAutoNum type="arabicParenR"/>
            </a:pPr>
            <a:endParaRPr lang="zh-CN" altLang="en-US" sz="2800" dirty="0"/>
          </a:p>
          <a:p>
            <a:endParaRPr lang="en-GB" dirty="0"/>
          </a:p>
        </p:txBody>
      </p:sp>
      <p:pic>
        <p:nvPicPr>
          <p:cNvPr id="7" name="图形 6"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972165" y="338969"/>
            <a:ext cx="914400" cy="9144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en-GB" dirty="0">
                <a:latin typeface="Microsoft YaHei UI" panose="020B0503020204020204" pitchFamily="34" charset="-122"/>
                <a:ea typeface="Microsoft YaHei UI" panose="020B0503020204020204" pitchFamily="34" charset="-122"/>
              </a:rPr>
              <a:t>28</a:t>
            </a:r>
            <a:r>
              <a:rPr lang="en-GB" altLang="zh-CN" dirty="0">
                <a:latin typeface="Microsoft YaHei UI" panose="020B0503020204020204" pitchFamily="34" charset="-122"/>
                <a:ea typeface="Microsoft YaHei UI" panose="020B0503020204020204" pitchFamily="34" charset="-122"/>
              </a:rPr>
              <a:t>.1 </a:t>
            </a:r>
            <a:r>
              <a:rPr lang="zh-CN" altLang="en-US" dirty="0">
                <a:latin typeface="Microsoft YaHei UI" panose="020B0503020204020204" pitchFamily="34" charset="-122"/>
                <a:ea typeface="Microsoft YaHei UI" panose="020B0503020204020204" pitchFamily="34" charset="-122"/>
              </a:rPr>
              <a:t>故事缘起</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会议"/>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5006344" y="465847"/>
            <a:ext cx="914400" cy="914400"/>
          </a:xfrm>
          <a:prstGeom prst="rect">
            <a:avLst/>
          </a:prstGeom>
        </p:spPr>
      </p:pic>
      <p:sp>
        <p:nvSpPr>
          <p:cNvPr id="8" name="内容占位符 7"/>
          <p:cNvSpPr>
            <a:spLocks noGrp="1"/>
          </p:cNvSpPr>
          <p:nvPr>
            <p:ph idx="1"/>
          </p:nvPr>
        </p:nvSpPr>
        <p:spPr>
          <a:xfrm>
            <a:off x="677545" y="1380490"/>
            <a:ext cx="10887710" cy="5012055"/>
          </a:xfrm>
        </p:spPr>
        <p:txBody>
          <a:bodyPr>
            <a:noAutofit/>
          </a:bodyPr>
          <a:lstStyle/>
          <a:p>
            <a:pPr marL="45720" indent="720090" algn="just">
              <a:lnSpc>
                <a:spcPct val="150000"/>
              </a:lnSpc>
              <a:spcBef>
                <a:spcPts val="0"/>
              </a:spcBef>
              <a:buNone/>
            </a:pPr>
            <a:r>
              <a:rPr lang="en-GB" sz="2400" dirty="0"/>
              <a:t>据网络媒体报道，新疆军区某部对开展思想政治教育的方式方法进行改进，形成初步方案后，部队党委决定将其挂到部队局域网上，征求官兵意见。方案上网后，很快接到十几个回帖。其中有几条只有一个字：“顶”。面对这个“顶”字，有的领导百思不得其解，弄不明白是啥意思。机关一名年轻干事的解释让大家恍然大悟：“顶”是网络语言，意思是同意和支持，并不是顶撞领导或对着干之意。</a:t>
            </a:r>
            <a:endParaRPr lang="en-GB" sz="2400" dirty="0"/>
          </a:p>
          <a:p>
            <a:pPr marL="45720" indent="720090" algn="just">
              <a:lnSpc>
                <a:spcPct val="150000"/>
              </a:lnSpc>
              <a:spcBef>
                <a:spcPts val="0"/>
              </a:spcBef>
              <a:buNone/>
            </a:pPr>
            <a:r>
              <a:rPr lang="en-GB" sz="2400" dirty="0"/>
              <a:t>键对键交流闹出的尴尬，引起部队领导的深思。他们决定请官兵中的网络高手当老师，利用业余时间举办网络知识讲座。讲座结束后，政委彭立新感慨地说：“没想到，如今网络语言这么丰富。大家多了解些网络语言，以后上网再不会闹笑话了!”</a:t>
            </a:r>
            <a:endParaRPr lang="en-GB" sz="24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41826" y="117867"/>
            <a:ext cx="9875520" cy="1356360"/>
          </a:xfrm>
        </p:spPr>
        <p:txBody>
          <a:bodyPr rtlCol="0"/>
          <a:lstStyle/>
          <a:p>
            <a:pPr rtl="0"/>
            <a:r>
              <a:rPr lang="en-US" altLang="en-GB" dirty="0"/>
              <a:t>30</a:t>
            </a:r>
            <a:r>
              <a:rPr lang="en-GB" altLang="zh-CN" dirty="0"/>
              <a:t>.</a:t>
            </a:r>
            <a:r>
              <a:rPr lang="en-US" altLang="en-GB" dirty="0"/>
              <a:t>5 </a:t>
            </a:r>
            <a:r>
              <a:rPr dirty="0"/>
              <a:t>没有文化根基的世界语如何发展？</a:t>
            </a:r>
            <a:endParaRPr dirty="0"/>
          </a:p>
        </p:txBody>
      </p:sp>
      <p:sp>
        <p:nvSpPr>
          <p:cNvPr id="6" name="内容占位符 5"/>
          <p:cNvSpPr>
            <a:spLocks noGrp="1"/>
          </p:cNvSpPr>
          <p:nvPr>
            <p:ph idx="1"/>
          </p:nvPr>
        </p:nvSpPr>
        <p:spPr>
          <a:xfrm>
            <a:off x="278765" y="1154430"/>
            <a:ext cx="11607800" cy="5194935"/>
          </a:xfrm>
        </p:spPr>
        <p:txBody>
          <a:bodyPr>
            <a:normAutofit/>
          </a:bodyPr>
          <a:lstStyle/>
          <a:p>
            <a:pPr marL="45720" indent="711200" algn="just" fontAlgn="auto">
              <a:lnSpc>
                <a:spcPct val="150000"/>
              </a:lnSpc>
              <a:buFont typeface="+mj-lt"/>
              <a:buNone/>
              <a:extLst>
                <a:ext uri="{35155182-B16C-46BC-9424-99874614C6A1}">
                  <wpsdc:indentchars xmlns:wpsdc="http://www.wps.cn/officeDocument/2017/drawingmlCustomData" val="200" checksum="3773799597"/>
                </a:ext>
              </a:extLst>
            </a:pPr>
            <a:r>
              <a:rPr lang="zh-CN" altLang="en-US" sz="2800" dirty="0"/>
              <a:t>★世界语必须落实到我们的学习，工作和生活中，与现实相结合：</a:t>
            </a:r>
            <a:endParaRPr lang="zh-CN" altLang="en-US" sz="2800" dirty="0"/>
          </a:p>
          <a:p>
            <a:pPr marL="560070" indent="-514350" algn="just" fontAlgn="auto">
              <a:lnSpc>
                <a:spcPct val="150000"/>
              </a:lnSpc>
              <a:buFont typeface="+mj-lt"/>
              <a:buAutoNum type="arabicPeriod"/>
            </a:pPr>
            <a:r>
              <a:rPr lang="zh-CN" altLang="en-US" sz="2800" dirty="0"/>
              <a:t>需要专业理论引领和指导</a:t>
            </a:r>
            <a:endParaRPr lang="zh-CN" altLang="en-US" sz="2800" dirty="0"/>
          </a:p>
          <a:p>
            <a:pPr marL="560070" indent="-514350" algn="just" fontAlgn="auto">
              <a:lnSpc>
                <a:spcPct val="150000"/>
              </a:lnSpc>
              <a:buFont typeface="+mj-lt"/>
              <a:buAutoNum type="arabicPeriod"/>
            </a:pPr>
            <a:r>
              <a:rPr lang="zh-CN" altLang="en-US" sz="2800" dirty="0"/>
              <a:t>翻译与</a:t>
            </a:r>
            <a:r>
              <a:rPr lang="zh-CN" altLang="en-US" sz="2800" dirty="0"/>
              <a:t>研读世界</a:t>
            </a:r>
            <a:r>
              <a:rPr lang="zh-CN" altLang="en-US" sz="2800" dirty="0"/>
              <a:t>文学名著</a:t>
            </a:r>
            <a:endParaRPr lang="zh-CN" altLang="en-US" sz="2800" dirty="0"/>
          </a:p>
          <a:p>
            <a:pPr marL="560070" indent="-514350" algn="just" fontAlgn="auto">
              <a:lnSpc>
                <a:spcPct val="150000"/>
              </a:lnSpc>
              <a:buFont typeface="+mj-lt"/>
              <a:buAutoNum type="arabicPeriod"/>
            </a:pPr>
            <a:r>
              <a:rPr lang="zh-CN" altLang="en-US" sz="2800" dirty="0"/>
              <a:t>落实于科技，科普，教育，商业，时事，旅游等实务。</a:t>
            </a:r>
            <a:endParaRPr lang="zh-CN" altLang="en-US" sz="2800" dirty="0"/>
          </a:p>
          <a:p>
            <a:pPr marL="560070" indent="-514350" algn="just" fontAlgn="auto">
              <a:lnSpc>
                <a:spcPct val="150000"/>
              </a:lnSpc>
              <a:buFont typeface="+mj-lt"/>
              <a:buAutoNum type="arabicPeriod"/>
            </a:pPr>
            <a:r>
              <a:rPr lang="zh-CN" altLang="en-US" sz="2800" dirty="0"/>
              <a:t>注重在信息技术，计算机，互联网等方面的</a:t>
            </a:r>
            <a:r>
              <a:rPr lang="zh-CN" altLang="en-US" sz="2800" dirty="0"/>
              <a:t>研发。</a:t>
            </a:r>
            <a:endParaRPr lang="zh-CN" altLang="en-US" sz="2800" dirty="0"/>
          </a:p>
          <a:p>
            <a:pPr marL="560070" indent="-514350" algn="just" fontAlgn="auto">
              <a:lnSpc>
                <a:spcPct val="150000"/>
              </a:lnSpc>
              <a:buFont typeface="+mj-lt"/>
              <a:buAutoNum type="arabicPeriod"/>
            </a:pPr>
            <a:endParaRPr lang="zh-CN" altLang="en-US" sz="2800" dirty="0"/>
          </a:p>
          <a:p>
            <a:pPr marL="502920" indent="-457200" algn="just">
              <a:buFont typeface="+mj-lt"/>
              <a:buAutoNum type="arabicParenR"/>
            </a:pPr>
            <a:endParaRPr lang="zh-CN" altLang="en-US" sz="2800" dirty="0"/>
          </a:p>
          <a:p>
            <a:endParaRPr lang="en-GB" dirty="0"/>
          </a:p>
        </p:txBody>
      </p:sp>
      <p:pic>
        <p:nvPicPr>
          <p:cNvPr id="7" name="图形 6"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972165" y="338969"/>
            <a:ext cx="914400" cy="91440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70205" y="244867"/>
            <a:ext cx="10434320" cy="1356360"/>
          </a:xfrm>
        </p:spPr>
        <p:txBody>
          <a:bodyPr rtlCol="0">
            <a:normAutofit/>
          </a:bodyPr>
          <a:lstStyle/>
          <a:p>
            <a:pPr rtl="0"/>
            <a:r>
              <a:rPr lang="en-US" dirty="0">
                <a:latin typeface="Microsoft YaHei UI" panose="020B0503020204020204" pitchFamily="34" charset="-122"/>
                <a:ea typeface="Microsoft YaHei UI" panose="020B0503020204020204" pitchFamily="34" charset="-122"/>
              </a:rPr>
              <a:t>30.6 </a:t>
            </a:r>
            <a:r>
              <a:rPr lang="zh-CN" altLang="en-US" dirty="0">
                <a:latin typeface="Microsoft YaHei UI" panose="020B0503020204020204" pitchFamily="34" charset="-122"/>
                <a:ea typeface="Microsoft YaHei UI" panose="020B0503020204020204" pitchFamily="34" charset="-122"/>
              </a:rPr>
              <a:t>结语</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822960" y="1402080"/>
            <a:ext cx="10546080" cy="5059680"/>
          </a:xfrm>
        </p:spPr>
        <p:txBody>
          <a:bodyPr>
            <a:normAutofit/>
          </a:bodyPr>
          <a:lstStyle/>
          <a:p>
            <a:pPr marL="45720" indent="0">
              <a:lnSpc>
                <a:spcPct val="150000"/>
              </a:lnSpc>
              <a:spcBef>
                <a:spcPts val="0"/>
              </a:spcBef>
              <a:buNone/>
            </a:pPr>
            <a:r>
              <a:rPr lang="en-US" altLang="zh-CN" sz="2400" dirty="0"/>
              <a:t>       </a:t>
            </a:r>
            <a:endParaRPr lang="en-US" altLang="zh-CN" sz="2400" dirty="0"/>
          </a:p>
          <a:p>
            <a:pPr marL="45720" indent="0" fontAlgn="auto">
              <a:lnSpc>
                <a:spcPct val="200000"/>
              </a:lnSpc>
              <a:spcBef>
                <a:spcPts val="0"/>
              </a:spcBef>
              <a:buNone/>
            </a:pPr>
            <a:r>
              <a:rPr lang="en-US" altLang="zh-CN" sz="2400" dirty="0"/>
              <a:t>       </a:t>
            </a:r>
            <a:r>
              <a:rPr lang="zh-CN" altLang="en-US" sz="2400" dirty="0"/>
              <a:t>世界语的诞生，是人类语言上的重大突破，就像巴别塔一样，逐渐突破了语言的障碍。世界语诞生的一百多年来，因其语言的易学性，生命力与文化的中立性，得到了蓬勃的发展，并且对中国革命的胜利产生了深远的影响。在现代社会中，世界语也应该与时俱进，必须运用到社会中的方方面面，这样世界语才能持久发展。</a:t>
            </a:r>
            <a:endParaRPr lang="zh-CN" altLang="en-US" sz="2400" dirty="0"/>
          </a:p>
        </p:txBody>
      </p:sp>
      <p:pic>
        <p:nvPicPr>
          <p:cNvPr id="4" name="图形 3"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911840" y="465847"/>
            <a:ext cx="914400" cy="91440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01320" y="-192405"/>
            <a:ext cx="11389360" cy="4054475"/>
          </a:xfrm>
        </p:spPr>
        <p:txBody>
          <a:bodyPr rtlCol="0">
            <a:normAutofit/>
          </a:bodyPr>
          <a:lstStyle/>
          <a:p>
            <a:pPr rtl="0"/>
            <a:r>
              <a:rPr lang="en-US" altLang="en-GB" u="sng" dirty="0">
                <a:latin typeface="Microsoft YaHei UI" panose="020B0503020204020204" pitchFamily="34" charset="-122"/>
                <a:ea typeface="Microsoft YaHei UI" panose="020B0503020204020204" pitchFamily="34" charset="-122"/>
              </a:rPr>
              <a:t>31.</a:t>
            </a:r>
            <a:r>
              <a:rPr lang="zh-CN" altLang="en-US" u="sng" dirty="0">
                <a:latin typeface="Microsoft YaHei UI" panose="020B0503020204020204" pitchFamily="34" charset="-122"/>
                <a:ea typeface="Microsoft YaHei UI" panose="020B0503020204020204" pitchFamily="34" charset="-122"/>
              </a:rPr>
              <a:t>外星人的语言是咋样的？</a:t>
            </a:r>
            <a:endParaRPr lang="zh-CN" altLang="en-US" u="sng" dirty="0">
              <a:latin typeface="Microsoft YaHei UI" panose="020B0503020204020204" pitchFamily="34" charset="-122"/>
              <a:ea typeface="Microsoft YaHei UI" panose="020B0503020204020204" pitchFamily="34"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zh-CN" altLang="en-US" dirty="0">
                <a:latin typeface="Microsoft YaHei UI" panose="020B0503020204020204" pitchFamily="34" charset="-122"/>
                <a:ea typeface="Microsoft YaHei UI" panose="020B0503020204020204" pitchFamily="34" charset="-122"/>
              </a:rPr>
              <a:t>目录</a:t>
            </a:r>
            <a:endParaRPr lang="zh-CN" altLang="en-US" dirty="0">
              <a:latin typeface="Microsoft YaHei UI" panose="020B0503020204020204" pitchFamily="34" charset="-122"/>
              <a:ea typeface="Microsoft YaHei UI" panose="020B0503020204020204" pitchFamily="34" charset="-122"/>
            </a:endParaRPr>
          </a:p>
        </p:txBody>
      </p:sp>
      <p:graphicFrame>
        <p:nvGraphicFramePr>
          <p:cNvPr id="4" name="内容占位符 3"/>
          <p:cNvGraphicFramePr>
            <a:graphicFrameLocks noGrp="1"/>
          </p:cNvGraphicFramePr>
          <p:nvPr>
            <p:ph idx="1"/>
          </p:nvPr>
        </p:nvGraphicFramePr>
        <p:xfrm>
          <a:off x="743743" y="1509787"/>
          <a:ext cx="6968490" cy="4937760"/>
        </p:xfrm>
        <a:graphic>
          <a:graphicData uri="http://schemas.openxmlformats.org/drawingml/2006/table">
            <a:tbl>
              <a:tblPr firstRow="1" bandRow="1">
                <a:tableStyleId>{5C22544A-7EE6-4342-B048-85BDC9FD1C3A}</a:tableStyleId>
              </a:tblPr>
              <a:tblGrid>
                <a:gridCol w="6968332"/>
              </a:tblGrid>
              <a:tr h="457200">
                <a:tc>
                  <a:txBody>
                    <a:bodyPr/>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本节课，将学习</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endParaRPr lang="en-US"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r>
              <a:tr h="3963142">
                <a:tc>
                  <a:txBody>
                    <a:bodyPr/>
                    <a:lstStyle/>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31</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.1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故事缘起</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31.</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2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故事引发的思考</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31</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.3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自然语义元语言理论的研究目标及基本原则是什么？</a:t>
                      </a:r>
                      <a:endParaRPr lang="zh-CN" altLang="en-US"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31</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.4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普遍语法理论的主要原则有哪些？</a:t>
                      </a:r>
                      <a:endParaRPr lang="zh-CN" altLang="en-US"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31</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.5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意象图式体现了人类怎样的普遍认知模式？</a:t>
                      </a:r>
                      <a:endParaRPr lang="zh-CN" altLang="en-US"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31</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.6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结语</a:t>
                      </a:r>
                      <a:endParaRPr lang="zh-CN" altLang="en-US"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endParaRPr lang="zh-CN" altLang="en-US" sz="24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r>
            </a:tbl>
          </a:graphicData>
        </a:graphic>
      </p:graphicFrame>
      <p:pic>
        <p:nvPicPr>
          <p:cNvPr id="3" name="图片 2"/>
          <p:cNvPicPr>
            <a:picLocks noChangeAspect="1"/>
          </p:cNvPicPr>
          <p:nvPr/>
        </p:nvPicPr>
        <p:blipFill>
          <a:blip r:embed="rId1"/>
          <a:stretch>
            <a:fillRect/>
          </a:stretch>
        </p:blipFill>
        <p:spPr>
          <a:xfrm>
            <a:off x="2560280" y="465807"/>
            <a:ext cx="914479" cy="914479"/>
          </a:xfrm>
          <a:prstGeom prst="rect">
            <a:avLst/>
          </a:prstGeom>
        </p:spPr>
      </p:pic>
      <p:pic>
        <p:nvPicPr>
          <p:cNvPr id="5" name="图片 4"/>
          <p:cNvPicPr>
            <a:picLocks noChangeAspect="1"/>
          </p:cNvPicPr>
          <p:nvPr/>
        </p:nvPicPr>
        <p:blipFill>
          <a:blip r:embed="rId2"/>
          <a:stretch>
            <a:fillRect/>
          </a:stretch>
        </p:blipFill>
        <p:spPr>
          <a:xfrm>
            <a:off x="7893050" y="2285365"/>
            <a:ext cx="4009390" cy="3005455"/>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en-GB" dirty="0">
                <a:latin typeface="Microsoft YaHei UI" panose="020B0503020204020204" pitchFamily="34" charset="-122"/>
                <a:ea typeface="Microsoft YaHei UI" panose="020B0503020204020204" pitchFamily="34" charset="-122"/>
              </a:rPr>
              <a:t>31</a:t>
            </a:r>
            <a:r>
              <a:rPr lang="en-GB" altLang="zh-CN" dirty="0">
                <a:latin typeface="Microsoft YaHei UI" panose="020B0503020204020204" pitchFamily="34" charset="-122"/>
                <a:ea typeface="Microsoft YaHei UI" panose="020B0503020204020204" pitchFamily="34" charset="-122"/>
              </a:rPr>
              <a:t>.1 </a:t>
            </a:r>
            <a:r>
              <a:rPr lang="zh-CN" altLang="en-US" dirty="0">
                <a:latin typeface="Microsoft YaHei UI" panose="020B0503020204020204" pitchFamily="34" charset="-122"/>
                <a:ea typeface="Microsoft YaHei UI" panose="020B0503020204020204" pitchFamily="34" charset="-122"/>
              </a:rPr>
              <a:t>故事缘起</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会议"/>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5006344" y="465847"/>
            <a:ext cx="914400" cy="914400"/>
          </a:xfrm>
          <a:prstGeom prst="rect">
            <a:avLst/>
          </a:prstGeom>
        </p:spPr>
      </p:pic>
      <p:sp>
        <p:nvSpPr>
          <p:cNvPr id="8" name="内容占位符 7"/>
          <p:cNvSpPr>
            <a:spLocks noGrp="1"/>
          </p:cNvSpPr>
          <p:nvPr>
            <p:ph idx="1"/>
          </p:nvPr>
        </p:nvSpPr>
        <p:spPr>
          <a:xfrm>
            <a:off x="465455" y="1380490"/>
            <a:ext cx="10887710" cy="5012055"/>
          </a:xfrm>
        </p:spPr>
        <p:txBody>
          <a:bodyPr>
            <a:noAutofit/>
          </a:bodyPr>
          <a:lstStyle/>
          <a:p>
            <a:pPr marL="45720" indent="720090" algn="just">
              <a:lnSpc>
                <a:spcPct val="150000"/>
              </a:lnSpc>
              <a:spcBef>
                <a:spcPts val="0"/>
              </a:spcBef>
              <a:buNone/>
            </a:pPr>
            <a:r>
              <a:rPr lang="en-GB" sz="2000" dirty="0"/>
              <a:t>影片《阿凡达》（Avatar）是一部美国科幻史诗式电影，讲述了发生在遥远外星球潘多拉（Pandora）上的一个美丽悲壮的“风中奇缘”的故事。为了使影片接近完美，导演詹姆斯·卡梅隆（James Cameron）事无巨细的精心打磨每一个细节，他甚至还专门找来语言学家为片中的“纳威人”（Na'vi）“量身定做”了一套完整的语言体系。纳威语是一种纯粹的人工语言。卡梅隆开始构想《阿凡达》这部电影是在1994年，但直到2005年他才对外星球的名字和语言有了较清晰的构想，他认为外星球人的纳维人必须要有自己的语言，就像科幻电影《星际迷航》中的克林贡语（Klingon）一样。美国南加州大学马歇尔商学院教授、语言学博士保罗·R·弗洛莫（Paul R. Frommer）接受了卡梅隆的邀请，决定开始构造这一全新的语言。弗洛莫并不是完全凭空创造，卡梅隆给了他一个剧本雏形，里面包含了30多个“纳威语”词汇，虽然大部分都是角色的名字，但这让弗洛莫明白了卡梅隆想要一种什么样的语言（有韵律感、流畅富于感染力）。</a:t>
            </a:r>
            <a:endParaRPr lang="en-GB" sz="2000" dirty="0"/>
          </a:p>
          <a:p>
            <a:pPr marL="45720" indent="720090" algn="just">
              <a:lnSpc>
                <a:spcPct val="150000"/>
              </a:lnSpc>
              <a:spcBef>
                <a:spcPts val="0"/>
              </a:spcBef>
              <a:buNone/>
            </a:pPr>
            <a:endParaRPr lang="en-GB" sz="20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en-GB" dirty="0">
                <a:latin typeface="Microsoft YaHei UI" panose="020B0503020204020204" pitchFamily="34" charset="-122"/>
                <a:ea typeface="Microsoft YaHei UI" panose="020B0503020204020204" pitchFamily="34" charset="-122"/>
              </a:rPr>
              <a:t>31</a:t>
            </a:r>
            <a:r>
              <a:rPr lang="en-GB" altLang="zh-CN" dirty="0">
                <a:latin typeface="Microsoft YaHei UI" panose="020B0503020204020204" pitchFamily="34" charset="-122"/>
                <a:ea typeface="Microsoft YaHei UI" panose="020B0503020204020204" pitchFamily="34" charset="-122"/>
              </a:rPr>
              <a:t>.1 </a:t>
            </a:r>
            <a:r>
              <a:rPr lang="zh-CN" altLang="en-US" dirty="0">
                <a:latin typeface="Microsoft YaHei UI" panose="020B0503020204020204" pitchFamily="34" charset="-122"/>
                <a:ea typeface="Microsoft YaHei UI" panose="020B0503020204020204" pitchFamily="34" charset="-122"/>
              </a:rPr>
              <a:t>故事缘起</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会议"/>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5006344" y="465847"/>
            <a:ext cx="914400" cy="914400"/>
          </a:xfrm>
          <a:prstGeom prst="rect">
            <a:avLst/>
          </a:prstGeom>
        </p:spPr>
      </p:pic>
      <p:sp>
        <p:nvSpPr>
          <p:cNvPr id="8" name="内容占位符 7"/>
          <p:cNvSpPr>
            <a:spLocks noGrp="1"/>
          </p:cNvSpPr>
          <p:nvPr>
            <p:ph idx="1"/>
          </p:nvPr>
        </p:nvSpPr>
        <p:spPr>
          <a:xfrm>
            <a:off x="465455" y="1380490"/>
            <a:ext cx="10887710" cy="5012055"/>
          </a:xfrm>
        </p:spPr>
        <p:txBody>
          <a:bodyPr>
            <a:noAutofit/>
          </a:bodyPr>
          <a:lstStyle/>
          <a:p>
            <a:pPr marL="45720" indent="720090" algn="just">
              <a:lnSpc>
                <a:spcPct val="150000"/>
              </a:lnSpc>
              <a:spcBef>
                <a:spcPts val="0"/>
              </a:spcBef>
              <a:buNone/>
            </a:pPr>
            <a:r>
              <a:rPr lang="en-GB" sz="2000" dirty="0">
                <a:sym typeface="+mn-ea"/>
              </a:rPr>
              <a:t>靠着这一点线索，弗洛莫花了4年时间逐渐摸索创造出了一套有自己语法规则和语言结构的、可以使用的、完整的纳威语：词汇有1000多个，元音和辅音相拼有一定的规则，语法上也有自己的规律。这种人造语言听起来既有异星球情调，又有真实感，因为语音拼读有一定的规律，还可读可记（张强，2010:142）。成型的“纳威语”是一种非常温柔的语言，它吸取了印第安人、非洲、中亚、高加索的语言特点，有的人听了觉得像波利尼西亚语，有的人觉得像非洲的某种语言，还有的人觉得像德语或日语。不过学说这种语言并不容易，至少片中饰演3米多高蓝色纳美人“奈特丽”（Neytiri）的佐伊·扎尔达娜（Zoe Saldana）就是这么认为的，她说：“学这个语言太难了，我大部分精力都花在这上面了，我觉得自己根本无法过这一关，我在语言学习方面并不擅长。”导演卡梅隆要求演员不仅要会说，说的时候还要“声情并茂”，因此，整个剧组从导演到演员都花了很大功夫来学习这种人工语言，以求在电影中完美真实地表现出来(维基百科) 。</a:t>
            </a:r>
            <a:endParaRPr lang="en-GB" sz="2000" dirty="0">
              <a:sym typeface="+mn-ea"/>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en-GB" dirty="0"/>
              <a:t>31</a:t>
            </a:r>
            <a:r>
              <a:rPr lang="en-GB" altLang="zh-CN" dirty="0"/>
              <a:t>.2</a:t>
            </a:r>
            <a:r>
              <a:rPr lang="zh-CN" altLang="en-US" dirty="0"/>
              <a:t> 故事引发的思考</a:t>
            </a:r>
            <a:r>
              <a:rPr lang="zh-CN" altLang="en-US" dirty="0">
                <a:latin typeface="Microsoft YaHei UI" panose="020B0503020204020204" pitchFamily="34" charset="-122"/>
                <a:ea typeface="Microsoft YaHei UI" panose="020B0503020204020204" pitchFamily="34" charset="-122"/>
              </a:rPr>
              <a:t> </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805180" y="2057400"/>
            <a:ext cx="10533380" cy="4038600"/>
          </a:xfrm>
        </p:spPr>
        <p:txBody>
          <a:bodyPr>
            <a:normAutofit lnSpcReduction="10000"/>
          </a:bodyPr>
          <a:lstStyle/>
          <a:p>
            <a:pPr marL="502920" indent="-457200" algn="just">
              <a:buFont typeface="+mj-lt"/>
              <a:buAutoNum type="arabicParenR"/>
            </a:pPr>
            <a:r>
              <a:rPr lang="zh-CN" altLang="en-US" sz="2800" dirty="0"/>
              <a:t>自然语义元语言理论的研究目标及基本原则是什么？</a:t>
            </a:r>
            <a:endParaRPr lang="zh-CN" altLang="en-US" sz="2800" dirty="0"/>
          </a:p>
          <a:p>
            <a:pPr marL="502920" indent="-457200" algn="just">
              <a:buFont typeface="+mj-lt"/>
              <a:buAutoNum type="arabicParenR"/>
            </a:pPr>
            <a:endParaRPr lang="zh-CN" altLang="en-US" sz="2800" dirty="0">
              <a:sym typeface="+mn-ea"/>
            </a:endParaRPr>
          </a:p>
          <a:p>
            <a:pPr marL="502920" indent="-457200" algn="just">
              <a:buFont typeface="+mj-lt"/>
              <a:buAutoNum type="arabicParenR"/>
            </a:pPr>
            <a:r>
              <a:rPr lang="zh-CN" altLang="en-US" sz="2800" dirty="0">
                <a:sym typeface="+mn-ea"/>
              </a:rPr>
              <a:t>UG理论的主要原则有哪些？</a:t>
            </a:r>
            <a:endParaRPr lang="zh-CN" altLang="en-US" sz="2800" dirty="0">
              <a:sym typeface="+mn-ea"/>
            </a:endParaRPr>
          </a:p>
          <a:p>
            <a:pPr marL="502920" indent="-457200" algn="just">
              <a:buFont typeface="+mj-lt"/>
              <a:buAutoNum type="arabicParenR"/>
            </a:pPr>
            <a:endParaRPr lang="zh-CN" altLang="en-US" sz="2800" dirty="0">
              <a:sym typeface="+mn-ea"/>
            </a:endParaRPr>
          </a:p>
          <a:p>
            <a:pPr marL="502920" indent="-457200" algn="just">
              <a:buFont typeface="+mj-lt"/>
              <a:buAutoNum type="arabicParenR"/>
            </a:pPr>
            <a:r>
              <a:rPr lang="zh-CN" altLang="en-US" sz="2800" dirty="0">
                <a:sym typeface="+mn-ea"/>
              </a:rPr>
              <a:t>意象图式体现了人类怎样的普遍认知模式？</a:t>
            </a:r>
            <a:endParaRPr lang="en-GB" altLang="zh-CN" sz="2800" dirty="0"/>
          </a:p>
          <a:p>
            <a:pPr marL="502920" indent="-457200" algn="just">
              <a:buFont typeface="+mj-lt"/>
              <a:buAutoNum type="arabicParenR"/>
            </a:pPr>
            <a:endParaRPr lang="zh-CN" altLang="en-US" sz="2800" dirty="0"/>
          </a:p>
          <a:p>
            <a:pPr marL="45720" indent="0" algn="just">
              <a:buFont typeface="+mj-lt"/>
              <a:buNone/>
            </a:pPr>
            <a:endParaRPr lang="zh-CN" altLang="en-US" sz="2800" dirty="0"/>
          </a:p>
          <a:p>
            <a:pPr marL="502920" indent="-457200" algn="just">
              <a:buFont typeface="+mj-lt"/>
              <a:buAutoNum type="arabicParenR"/>
            </a:pPr>
            <a:endParaRPr lang="zh-CN" altLang="en-US" sz="2800" dirty="0"/>
          </a:p>
          <a:p>
            <a:endParaRPr lang="en-GB" dirty="0"/>
          </a:p>
        </p:txBody>
      </p:sp>
      <p:sp>
        <p:nvSpPr>
          <p:cNvPr id="3" name="思想气泡: 云 2"/>
          <p:cNvSpPr/>
          <p:nvPr/>
        </p:nvSpPr>
        <p:spPr>
          <a:xfrm>
            <a:off x="6797040" y="518160"/>
            <a:ext cx="812800" cy="670560"/>
          </a:xfrm>
          <a:prstGeom prst="cloudCallou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4840" y="245110"/>
            <a:ext cx="10744200" cy="1356360"/>
          </a:xfrm>
        </p:spPr>
        <p:txBody>
          <a:bodyPr rtlCol="0">
            <a:normAutofit fontScale="90000"/>
          </a:bodyPr>
          <a:lstStyle/>
          <a:p>
            <a:pPr rtl="0"/>
            <a:r>
              <a:rPr lang="en-US" dirty="0">
                <a:latin typeface="Microsoft YaHei UI" panose="020B0503020204020204" pitchFamily="34" charset="-122"/>
                <a:ea typeface="Microsoft YaHei UI" panose="020B0503020204020204" pitchFamily="34" charset="-122"/>
              </a:rPr>
              <a:t>31.3</a:t>
            </a:r>
            <a:r>
              <a:rPr lang="zh-CN" altLang="en-US" dirty="0">
                <a:latin typeface="Microsoft YaHei UI" panose="020B0503020204020204" pitchFamily="34" charset="-122"/>
                <a:ea typeface="Microsoft YaHei UI" panose="020B0503020204020204" pitchFamily="34" charset="-122"/>
              </a:rPr>
              <a:t>自然语义元语言理论的研究目标及基本原则是什么？</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822960" y="1402080"/>
            <a:ext cx="10546080" cy="5059680"/>
          </a:xfrm>
        </p:spPr>
        <p:txBody>
          <a:bodyPr>
            <a:normAutofit fontScale="50000"/>
          </a:bodyPr>
          <a:lstStyle/>
          <a:p>
            <a:pPr>
              <a:lnSpc>
                <a:spcPct val="150000"/>
              </a:lnSpc>
              <a:spcBef>
                <a:spcPts val="0"/>
              </a:spcBef>
            </a:pPr>
            <a:r>
              <a:rPr lang="zh-CN" altLang="en-US" sz="4800" b="1" dirty="0"/>
              <a:t>研究目标：</a:t>
            </a:r>
            <a:r>
              <a:rPr lang="zh-CN" altLang="en-US" sz="4800" dirty="0"/>
              <a:t>以波兰语言学家Anna Wierzbicka 为首的波兰语义学派于20世纪70年代创建了自然语义元语言理论（Natural Semantic Metalanguage, 简称NSM理论）这一语义还原体系，是当代语义学中的一种新范式，有着自己独特的研究目标、原则及方法。它利用普遍存在于自然语言中的语义基元（semantic primes）这一微型语言，为任何语言中的所有词项、语法结构和文化脚本构筑“化简释义”的描写框架。</a:t>
            </a:r>
            <a:endParaRPr lang="zh-CN" altLang="en-US" sz="4800" dirty="0"/>
          </a:p>
          <a:p>
            <a:pPr>
              <a:lnSpc>
                <a:spcPct val="150000"/>
              </a:lnSpc>
              <a:spcBef>
                <a:spcPts val="0"/>
              </a:spcBef>
            </a:pPr>
            <a:r>
              <a:rPr lang="zh-CN" altLang="en-US" sz="4800" b="1" dirty="0"/>
              <a:t>两个基本原则：</a:t>
            </a:r>
            <a:r>
              <a:rPr lang="zh-CN" altLang="en-US" sz="4800" u="sng" dirty="0"/>
              <a:t>普遍基元原则和化简释义原则</a:t>
            </a:r>
            <a:r>
              <a:rPr lang="zh-CN" altLang="en-US" sz="4800" dirty="0"/>
              <a:t>，前者是释义单位原则，后者是释义过程原则（李炯英、李葆嘉，2007：68）。</a:t>
            </a:r>
            <a:endParaRPr lang="zh-CN" altLang="en-US" sz="4800" dirty="0"/>
          </a:p>
        </p:txBody>
      </p:sp>
      <p:pic>
        <p:nvPicPr>
          <p:cNvPr id="7" name="图形 6"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800080" y="366274"/>
            <a:ext cx="914400" cy="914400"/>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4840" y="245110"/>
            <a:ext cx="10744200" cy="1356360"/>
          </a:xfrm>
        </p:spPr>
        <p:txBody>
          <a:bodyPr rtlCol="0">
            <a:normAutofit/>
          </a:bodyPr>
          <a:lstStyle/>
          <a:p>
            <a:pPr rtl="0"/>
            <a:r>
              <a:rPr dirty="0">
                <a:latin typeface="Microsoft YaHei UI" panose="020B0503020204020204" pitchFamily="34" charset="-122"/>
                <a:ea typeface="Microsoft YaHei UI" panose="020B0503020204020204" pitchFamily="34" charset="-122"/>
              </a:rPr>
              <a:t>31.4</a:t>
            </a:r>
            <a:r>
              <a:rPr lang="en-US" dirty="0">
                <a:latin typeface="Microsoft YaHei UI" panose="020B0503020204020204" pitchFamily="34" charset="-122"/>
                <a:ea typeface="Microsoft YaHei UI" panose="020B0503020204020204" pitchFamily="34" charset="-122"/>
              </a:rPr>
              <a:t> </a:t>
            </a:r>
            <a:r>
              <a:rPr dirty="0">
                <a:latin typeface="Microsoft YaHei UI" panose="020B0503020204020204" pitchFamily="34" charset="-122"/>
                <a:ea typeface="Microsoft YaHei UI" panose="020B0503020204020204" pitchFamily="34" charset="-122"/>
              </a:rPr>
              <a:t>普遍语法理论的主要原则有哪些？</a:t>
            </a:r>
            <a:endParaRPr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822960" y="1402080"/>
            <a:ext cx="10546080" cy="5059680"/>
          </a:xfrm>
        </p:spPr>
        <p:txBody>
          <a:bodyPr>
            <a:normAutofit fontScale="60000"/>
          </a:bodyPr>
          <a:lstStyle/>
          <a:p>
            <a:pPr>
              <a:lnSpc>
                <a:spcPct val="150000"/>
              </a:lnSpc>
              <a:spcBef>
                <a:spcPts val="0"/>
              </a:spcBef>
              <a:buFont typeface="Wingdings" panose="05000000000000000000" charset="0"/>
              <a:buChar char="u"/>
            </a:pPr>
            <a:r>
              <a:rPr lang="zh-CN" altLang="en-US" sz="4800" dirty="0"/>
              <a:t>普遍语法是乔姆斯基为揭开全人类习得语言的奥秘所做的假设，是假象的人类语言都要遵循的一系列抽象原则和必备的条件，通过很少几项原理的相互作用建立起整个语法机制，为各类语法提供一个普遍性的参照（杨卫东、戴卫平，2008:174）。</a:t>
            </a:r>
            <a:endParaRPr lang="zh-CN" altLang="en-US" sz="4800" dirty="0"/>
          </a:p>
          <a:p>
            <a:pPr>
              <a:lnSpc>
                <a:spcPct val="150000"/>
              </a:lnSpc>
              <a:spcBef>
                <a:spcPts val="0"/>
              </a:spcBef>
              <a:buFont typeface="Wingdings" panose="05000000000000000000" charset="0"/>
              <a:buChar char="u"/>
            </a:pPr>
            <a:r>
              <a:rPr lang="zh-CN" altLang="en-US" sz="4800" dirty="0"/>
              <a:t>具体的原则包括：格条件原则、映射原则、“中心词”参数原则、毗邻原则、空范畴原则、最短距离原则等。</a:t>
            </a:r>
            <a:endParaRPr lang="zh-CN" altLang="en-US" sz="4800" dirty="0"/>
          </a:p>
        </p:txBody>
      </p:sp>
      <p:pic>
        <p:nvPicPr>
          <p:cNvPr id="7" name="图形 6"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800080" y="366274"/>
            <a:ext cx="914400" cy="91440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0355" y="366395"/>
            <a:ext cx="10744200" cy="1356360"/>
          </a:xfrm>
        </p:spPr>
        <p:txBody>
          <a:bodyPr rtlCol="0">
            <a:normAutofit fontScale="90000"/>
          </a:bodyPr>
          <a:lstStyle/>
          <a:p>
            <a:pPr rtl="0"/>
            <a:r>
              <a:rPr dirty="0">
                <a:latin typeface="Microsoft YaHei UI" panose="020B0503020204020204" pitchFamily="34" charset="-122"/>
                <a:ea typeface="Microsoft YaHei UI" panose="020B0503020204020204" pitchFamily="34" charset="-122"/>
              </a:rPr>
              <a:t>31.</a:t>
            </a:r>
            <a:r>
              <a:rPr lang="en-US" dirty="0">
                <a:latin typeface="Microsoft YaHei UI" panose="020B0503020204020204" pitchFamily="34" charset="-122"/>
                <a:ea typeface="Microsoft YaHei UI" panose="020B0503020204020204" pitchFamily="34" charset="-122"/>
              </a:rPr>
              <a:t>5 </a:t>
            </a:r>
            <a:r>
              <a:rPr dirty="0">
                <a:latin typeface="Microsoft YaHei UI" panose="020B0503020204020204" pitchFamily="34" charset="-122"/>
                <a:ea typeface="Microsoft YaHei UI" panose="020B0503020204020204" pitchFamily="34" charset="-122"/>
              </a:rPr>
              <a:t>意象图式体现了人类怎样的普遍认知模式？</a:t>
            </a:r>
            <a:endParaRPr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431165" y="1402080"/>
            <a:ext cx="7539990" cy="5059680"/>
          </a:xfrm>
        </p:spPr>
        <p:txBody>
          <a:bodyPr>
            <a:noAutofit/>
          </a:bodyPr>
          <a:lstStyle/>
          <a:p>
            <a:pPr>
              <a:lnSpc>
                <a:spcPct val="150000"/>
              </a:lnSpc>
              <a:spcBef>
                <a:spcPts val="0"/>
              </a:spcBef>
              <a:buFont typeface="Wingdings" panose="05000000000000000000" charset="0"/>
              <a:buChar char="u"/>
            </a:pPr>
            <a:r>
              <a:rPr lang="zh-CN" altLang="en-US" sz="2000" dirty="0"/>
              <a:t>意象图式(Image Schema)是认知模型理论中的一个非常重要的概念，是感知互动及感觉运动活动中的不断再现的动态结构。</a:t>
            </a:r>
            <a:endParaRPr lang="zh-CN" altLang="en-US" sz="2000" dirty="0"/>
          </a:p>
          <a:p>
            <a:pPr>
              <a:lnSpc>
                <a:spcPct val="150000"/>
              </a:lnSpc>
              <a:spcBef>
                <a:spcPts val="0"/>
              </a:spcBef>
              <a:buFont typeface="Wingdings" panose="05000000000000000000" charset="0"/>
              <a:buChar char="u"/>
            </a:pPr>
            <a:r>
              <a:rPr lang="zh-CN" altLang="en-US" sz="2000" dirty="0"/>
              <a:t>意象图式体现了人类共同的认知规律；</a:t>
            </a:r>
            <a:endParaRPr lang="zh-CN" altLang="en-US" sz="2000" dirty="0"/>
          </a:p>
          <a:p>
            <a:pPr>
              <a:lnSpc>
                <a:spcPct val="150000"/>
              </a:lnSpc>
              <a:spcBef>
                <a:spcPts val="0"/>
              </a:spcBef>
              <a:buFont typeface="Wingdings" panose="05000000000000000000" charset="0"/>
              <a:buChar char="u"/>
            </a:pPr>
            <a:r>
              <a:rPr lang="zh-CN" altLang="en-US" sz="2000" dirty="0"/>
              <a:t>意象图式是一种抽象结构；它来源于人体在外部空间世界中的活动，具有体验性；</a:t>
            </a:r>
            <a:endParaRPr lang="zh-CN" altLang="en-US" sz="2000" dirty="0"/>
          </a:p>
          <a:p>
            <a:pPr>
              <a:lnSpc>
                <a:spcPct val="150000"/>
              </a:lnSpc>
              <a:spcBef>
                <a:spcPts val="0"/>
              </a:spcBef>
              <a:buFont typeface="Wingdings" panose="05000000000000000000" charset="0"/>
              <a:buChar char="u"/>
            </a:pPr>
            <a:r>
              <a:rPr lang="zh-CN" altLang="en-US" sz="2000" dirty="0"/>
              <a:t>它是许多具有一些共同特点的活动的“骨架”；它是头脑中看不见摸不着抽象的表征；它被用来组织人类的经验及抽象的概念（李福印，2007: 81）。</a:t>
            </a:r>
            <a:endParaRPr lang="zh-CN" altLang="en-US" sz="2000" dirty="0"/>
          </a:p>
          <a:p>
            <a:pPr>
              <a:lnSpc>
                <a:spcPct val="150000"/>
              </a:lnSpc>
              <a:spcBef>
                <a:spcPts val="0"/>
              </a:spcBef>
              <a:buFont typeface="Wingdings" panose="05000000000000000000" charset="0"/>
              <a:buChar char="u"/>
            </a:pPr>
            <a:r>
              <a:rPr lang="zh-CN" altLang="en-US" sz="2000" dirty="0"/>
              <a:t>既然外星人也是“人”，就应该与人类有相似的认知模式，因此，人类可以根据意象图式理论会了解外星人的是如何构建范畴，形成概念和理解意义的。</a:t>
            </a:r>
            <a:endParaRPr lang="zh-CN" altLang="en-US" sz="2000" dirty="0"/>
          </a:p>
          <a:p>
            <a:pPr marL="45720" indent="0">
              <a:lnSpc>
                <a:spcPct val="150000"/>
              </a:lnSpc>
              <a:spcBef>
                <a:spcPts val="0"/>
              </a:spcBef>
              <a:buFont typeface="Wingdings" panose="05000000000000000000" charset="0"/>
              <a:buNone/>
            </a:pPr>
            <a:endParaRPr lang="zh-CN" altLang="en-US" sz="2000" dirty="0"/>
          </a:p>
        </p:txBody>
      </p:sp>
      <p:pic>
        <p:nvPicPr>
          <p:cNvPr id="7" name="图形 6"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927080" y="487559"/>
            <a:ext cx="914400" cy="914400"/>
          </a:xfrm>
          <a:prstGeom prst="rect">
            <a:avLst/>
          </a:prstGeom>
        </p:spPr>
      </p:pic>
      <p:sp>
        <p:nvSpPr>
          <p:cNvPr id="5" name="文本框 4"/>
          <p:cNvSpPr txBox="1"/>
          <p:nvPr/>
        </p:nvSpPr>
        <p:spPr>
          <a:xfrm>
            <a:off x="8065135" y="1989455"/>
            <a:ext cx="3499485" cy="3046095"/>
          </a:xfrm>
          <a:prstGeom prst="rect">
            <a:avLst/>
          </a:prstGeom>
          <a:noFill/>
        </p:spPr>
        <p:txBody>
          <a:bodyPr wrap="square" rtlCol="0">
            <a:spAutoFit/>
          </a:bodyPr>
          <a:p>
            <a:r>
              <a:rPr lang="en-US" altLang="zh-CN" sz="2400"/>
              <a:t>A                                             B</a:t>
            </a:r>
            <a:endParaRPr lang="en-US" altLang="zh-CN" sz="2400"/>
          </a:p>
          <a:p>
            <a:r>
              <a:rPr lang="en-US" altLang="zh-CN" sz="2400"/>
              <a:t>       </a:t>
            </a:r>
            <a:r>
              <a:rPr lang="zh-CN" altLang="en-US" sz="2400"/>
              <a:t>图</a:t>
            </a:r>
            <a:r>
              <a:rPr lang="en-US" altLang="zh-CN" sz="2400"/>
              <a:t>1 </a:t>
            </a:r>
            <a:r>
              <a:rPr lang="zh-CN" altLang="en-US" sz="2400"/>
              <a:t>路径模式</a:t>
            </a:r>
            <a:endParaRPr lang="zh-CN" altLang="en-US" sz="2400"/>
          </a:p>
          <a:p>
            <a:endParaRPr lang="zh-CN" altLang="en-US" sz="2400"/>
          </a:p>
          <a:p>
            <a:endParaRPr lang="zh-CN" altLang="en-US" sz="2400"/>
          </a:p>
          <a:p>
            <a:endParaRPr lang="zh-CN" altLang="en-US" sz="2400"/>
          </a:p>
          <a:p>
            <a:r>
              <a:rPr lang="en-US" altLang="zh-CN" sz="2400"/>
              <a:t>    </a:t>
            </a:r>
            <a:endParaRPr lang="en-US" altLang="zh-CN" sz="2400"/>
          </a:p>
          <a:p>
            <a:r>
              <a:rPr lang="en-US" altLang="zh-CN" sz="2400"/>
              <a:t>      </a:t>
            </a:r>
            <a:r>
              <a:rPr lang="zh-CN" altLang="en-US" sz="2400"/>
              <a:t>图</a:t>
            </a:r>
            <a:r>
              <a:rPr lang="en-US" altLang="zh-CN" sz="2400"/>
              <a:t>2 </a:t>
            </a:r>
            <a:r>
              <a:rPr lang="zh-CN" altLang="en-US" sz="2400"/>
              <a:t>容器</a:t>
            </a:r>
            <a:r>
              <a:rPr lang="zh-CN" altLang="en-US" sz="2400"/>
              <a:t>图式</a:t>
            </a:r>
            <a:endParaRPr lang="zh-CN" altLang="en-US" sz="2400"/>
          </a:p>
          <a:p>
            <a:endParaRPr lang="zh-CN" altLang="en-US" sz="2400"/>
          </a:p>
        </p:txBody>
      </p:sp>
      <p:cxnSp>
        <p:nvCxnSpPr>
          <p:cNvPr id="8" name="直接箭头连接符 7"/>
          <p:cNvCxnSpPr/>
          <p:nvPr/>
        </p:nvCxnSpPr>
        <p:spPr>
          <a:xfrm>
            <a:off x="8446135" y="2214880"/>
            <a:ext cx="2540000" cy="14605"/>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3" name="椭圆 43"/>
          <p:cNvSpPr>
            <a:spLocks noChangeArrowheads="1"/>
          </p:cNvSpPr>
          <p:nvPr/>
        </p:nvSpPr>
        <p:spPr bwMode="auto">
          <a:xfrm>
            <a:off x="8982710" y="3551238"/>
            <a:ext cx="1466850" cy="760095"/>
          </a:xfrm>
          <a:prstGeom prst="ellipse">
            <a:avLst/>
          </a:prstGeom>
          <a:solidFill>
            <a:srgbClr val="FFFFFF"/>
          </a:solidFill>
          <a:ln w="9525">
            <a:solidFill>
              <a:srgbClr val="000000"/>
            </a:solidFill>
            <a:round/>
          </a:ln>
          <a:effectLst/>
        </p:spPr>
        <p:txBody>
          <a:bodyPr rot="0" vert="horz" wrap="square" lIns="91440" tIns="45720" rIns="91440" bIns="45720" anchor="t" anchorCtr="0" upright="1">
            <a:noAutofit/>
          </a:bodyPr>
          <a:lstStyle/>
          <a:p>
            <a:pPr algn="just"/>
            <a:r>
              <a:rPr lang="en-US" altLang="zh-CN" sz="1200" kern="100">
                <a:latin typeface="Times New Roman" panose="02020603050405020304"/>
                <a:ea typeface="宋体" panose="02010600030101010101" pitchFamily="2" charset="-122"/>
                <a:cs typeface="Times New Roman" panose="02020603050405020304"/>
                <a:sym typeface="Times New Roman" panose="02020603050405020304"/>
              </a:rPr>
              <a:t> </a:t>
            </a:r>
            <a:endParaRPr lang="en-US" altLang="zh-CN" sz="1200" kern="100">
              <a:latin typeface="Times New Roman" panose="02020603050405020304"/>
              <a:ea typeface="宋体" panose="02010600030101010101" pitchFamily="2" charset="-122"/>
              <a:cs typeface="Times New Roman" panose="02020603050405020304"/>
              <a:sym typeface="Times New Roman" panose="02020603050405020304"/>
            </a:endParaRPr>
          </a:p>
          <a:p>
            <a:pPr algn="just"/>
            <a:r>
              <a:rPr lang="en-US" altLang="zh-CN" sz="1200" b="1" kern="100">
                <a:latin typeface="Times New Roman" panose="02020603050405020304"/>
                <a:ea typeface="宋体" panose="02010600030101010101" pitchFamily="2" charset="-122"/>
                <a:cs typeface="Times New Roman" panose="02020603050405020304"/>
                <a:sym typeface="Times New Roman" panose="02020603050405020304"/>
              </a:rPr>
              <a:t>×</a:t>
            </a:r>
            <a:endParaRPr lang="en-US" altLang="zh-CN" sz="1200" b="1" kern="100">
              <a:latin typeface="Times New Roman" panose="02020603050405020304"/>
              <a:ea typeface="宋体" panose="02010600030101010101" pitchFamily="2" charset="-122"/>
              <a:cs typeface="Times New Roman" panose="02020603050405020304"/>
              <a:sym typeface="Times New Roman" panose="02020603050405020304"/>
            </a:endParaRPr>
          </a:p>
          <a:p>
            <a:pPr algn="just"/>
            <a:r>
              <a:rPr lang="en-US" altLang="zh-CN" sz="1200" kern="100">
                <a:latin typeface="Times New Roman" panose="02020603050405020304"/>
                <a:ea typeface="宋体" panose="02010600030101010101" pitchFamily="2" charset="-122"/>
                <a:cs typeface="Times New Roman" panose="02020603050405020304"/>
                <a:sym typeface="Times New Roman" panose="02020603050405020304"/>
              </a:rPr>
              <a:t> </a:t>
            </a:r>
            <a:endParaRPr lang="en-US" altLang="zh-CN" sz="1200" kern="100">
              <a:latin typeface="Times New Roman" panose="02020603050405020304"/>
              <a:ea typeface="宋体" panose="02010600030101010101" pitchFamily="2" charset="-122"/>
              <a:cs typeface="Times New Roman" panose="02020603050405020304"/>
              <a:sym typeface="Times New Roman" panose="02020603050405020304"/>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en-GB" dirty="0"/>
              <a:t>28</a:t>
            </a:r>
            <a:r>
              <a:rPr lang="en-GB" altLang="zh-CN" dirty="0"/>
              <a:t>.2</a:t>
            </a:r>
            <a:r>
              <a:rPr lang="zh-CN" altLang="en-US" dirty="0"/>
              <a:t> 故事引发的思考</a:t>
            </a:r>
            <a:r>
              <a:rPr lang="zh-CN" altLang="en-US" dirty="0">
                <a:latin typeface="Microsoft YaHei UI" panose="020B0503020204020204" pitchFamily="34" charset="-122"/>
                <a:ea typeface="Microsoft YaHei UI" panose="020B0503020204020204" pitchFamily="34" charset="-122"/>
              </a:rPr>
              <a:t> </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1143000" y="2057400"/>
            <a:ext cx="10195560" cy="4038600"/>
          </a:xfrm>
        </p:spPr>
        <p:txBody>
          <a:bodyPr/>
          <a:lstStyle/>
          <a:p>
            <a:pPr marL="502920" indent="-457200" algn="just">
              <a:buFont typeface="+mj-lt"/>
              <a:buAutoNum type="arabicParenR"/>
            </a:pPr>
            <a:r>
              <a:rPr lang="zh-CN" altLang="en-US" sz="2800" dirty="0"/>
              <a:t> 如何定义网络</a:t>
            </a:r>
            <a:r>
              <a:rPr lang="zh-CN" altLang="en-US" sz="2800" dirty="0"/>
              <a:t>方言？</a:t>
            </a:r>
            <a:endParaRPr lang="en-GB" altLang="zh-CN" sz="2800" dirty="0"/>
          </a:p>
          <a:p>
            <a:pPr marL="502920" indent="-457200" algn="just">
              <a:buFont typeface="+mj-lt"/>
              <a:buAutoNum type="arabicParenR"/>
            </a:pPr>
            <a:endParaRPr lang="en-GB" altLang="zh-CN" sz="2800" dirty="0"/>
          </a:p>
          <a:p>
            <a:pPr marL="502920" indent="-457200" algn="just">
              <a:buFont typeface="+mj-lt"/>
              <a:buAutoNum type="arabicParenR"/>
            </a:pPr>
            <a:r>
              <a:rPr lang="zh-CN" altLang="en-US" sz="2800" dirty="0"/>
              <a:t>网络语言的性质</a:t>
            </a:r>
            <a:r>
              <a:rPr lang="zh-CN" altLang="en-US" sz="2800" dirty="0"/>
              <a:t>如何？</a:t>
            </a:r>
            <a:endParaRPr lang="en-GB" altLang="zh-CN" sz="2800" dirty="0"/>
          </a:p>
          <a:p>
            <a:pPr marL="502920" indent="-457200" algn="just">
              <a:buFont typeface="+mj-lt"/>
              <a:buAutoNum type="arabicParenR"/>
            </a:pPr>
            <a:endParaRPr lang="en-GB" altLang="zh-CN" sz="2800" dirty="0"/>
          </a:p>
          <a:p>
            <a:pPr marL="502920" indent="-457200" algn="just">
              <a:buFont typeface="+mj-lt"/>
              <a:buAutoNum type="arabicParenR"/>
            </a:pPr>
            <a:r>
              <a:rPr lang="zh-CN" altLang="en-US" sz="2800" dirty="0"/>
              <a:t>网络语言研究有哪些</a:t>
            </a:r>
            <a:r>
              <a:rPr lang="zh-CN" altLang="en-US" sz="2800" dirty="0"/>
              <a:t>意义？</a:t>
            </a:r>
            <a:endParaRPr lang="zh-CN" altLang="en-US" sz="2800" dirty="0"/>
          </a:p>
          <a:p>
            <a:pPr marL="502920" indent="-457200" algn="just">
              <a:buFont typeface="+mj-lt"/>
              <a:buAutoNum type="arabicParenR"/>
            </a:pPr>
            <a:endParaRPr lang="zh-CN" altLang="en-US" sz="2800" dirty="0"/>
          </a:p>
          <a:p>
            <a:pPr marL="502920" indent="-457200" algn="just">
              <a:buFont typeface="+mj-lt"/>
              <a:buAutoNum type="arabicParenR"/>
            </a:pPr>
            <a:r>
              <a:rPr lang="zh-CN" altLang="en-US" sz="2800" dirty="0"/>
              <a:t>如何正确面对和使用</a:t>
            </a:r>
            <a:r>
              <a:rPr lang="zh-CN" altLang="en-US" sz="2800" dirty="0"/>
              <a:t>网络方言？</a:t>
            </a:r>
            <a:endParaRPr lang="zh-CN" altLang="en-US" sz="2800" dirty="0"/>
          </a:p>
          <a:p>
            <a:pPr marL="45720" indent="0" algn="just">
              <a:buFont typeface="+mj-lt"/>
              <a:buNone/>
            </a:pPr>
            <a:endParaRPr lang="zh-CN" altLang="en-US" sz="2800" dirty="0"/>
          </a:p>
          <a:p>
            <a:pPr marL="45720" indent="0" algn="just">
              <a:buFont typeface="+mj-lt"/>
              <a:buNone/>
            </a:pPr>
            <a:endParaRPr lang="zh-CN" altLang="en-US" sz="2800" dirty="0"/>
          </a:p>
          <a:p>
            <a:pPr marL="502920" indent="-457200" algn="just">
              <a:buFont typeface="+mj-lt"/>
              <a:buAutoNum type="arabicParenR"/>
            </a:pPr>
            <a:endParaRPr lang="zh-CN" altLang="en-US" sz="2800" dirty="0"/>
          </a:p>
          <a:p>
            <a:endParaRPr lang="en-GB" dirty="0"/>
          </a:p>
        </p:txBody>
      </p:sp>
      <p:sp>
        <p:nvSpPr>
          <p:cNvPr id="3" name="思想气泡: 云 2"/>
          <p:cNvSpPr/>
          <p:nvPr/>
        </p:nvSpPr>
        <p:spPr>
          <a:xfrm>
            <a:off x="6797040" y="518160"/>
            <a:ext cx="812800" cy="670560"/>
          </a:xfrm>
          <a:prstGeom prst="cloudCallou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34720" y="244867"/>
            <a:ext cx="10434320" cy="1356360"/>
          </a:xfrm>
        </p:spPr>
        <p:txBody>
          <a:bodyPr rtlCol="0"/>
          <a:lstStyle/>
          <a:p>
            <a:pPr rtl="0"/>
            <a:r>
              <a:rPr lang="en-US" altLang="zh-CN" dirty="0">
                <a:latin typeface="Microsoft YaHei UI" panose="020B0503020204020204" pitchFamily="34" charset="-122"/>
                <a:ea typeface="Microsoft YaHei UI" panose="020B0503020204020204" pitchFamily="34" charset="-122"/>
              </a:rPr>
              <a:t>31.6 </a:t>
            </a:r>
            <a:r>
              <a:rPr lang="zh-CN" altLang="en-US" dirty="0">
                <a:latin typeface="Microsoft YaHei UI" panose="020B0503020204020204" pitchFamily="34" charset="-122"/>
                <a:ea typeface="Microsoft YaHei UI" panose="020B0503020204020204" pitchFamily="34" charset="-122"/>
              </a:rPr>
              <a:t>结语</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822960" y="1402080"/>
            <a:ext cx="10546080" cy="5059680"/>
          </a:xfrm>
        </p:spPr>
        <p:txBody>
          <a:bodyPr>
            <a:normAutofit lnSpcReduction="20000"/>
          </a:bodyPr>
          <a:lstStyle/>
          <a:p>
            <a:pPr marL="45720" indent="720090" algn="just">
              <a:lnSpc>
                <a:spcPct val="150000"/>
              </a:lnSpc>
              <a:spcBef>
                <a:spcPts val="0"/>
              </a:spcBef>
              <a:buNone/>
            </a:pPr>
            <a:r>
              <a:rPr lang="zh-CN" altLang="en-US" sz="2400" dirty="0"/>
              <a:t>外星人语言是语言学家根据人类语言的共性原则所创造的人工语言，无论是电影《阿凡达》中的纳威语，还是《星际迷航》中的克林贡语，都足以引发世人对自然语言结构及共性原则的思考。</a:t>
            </a:r>
            <a:endParaRPr lang="zh-CN" altLang="en-US" sz="2400" dirty="0"/>
          </a:p>
          <a:p>
            <a:pPr marL="45720" indent="720090" algn="just">
              <a:lnSpc>
                <a:spcPct val="150000"/>
              </a:lnSpc>
              <a:spcBef>
                <a:spcPts val="0"/>
              </a:spcBef>
              <a:buNone/>
            </a:pPr>
            <a:r>
              <a:rPr lang="zh-CN" altLang="en-US" sz="2400" dirty="0"/>
              <a:t>其中自然语义元语言理论，乔姆斯基的普遍语法理论以及雷科夫的意象图式是研究人类语言普适规律的理论成果，它们分别从词汇语义、句法与认知模式角度探索并揭示了自然语言应遵循的共性原则。事实上，当我们很好地掌握了这些理论原则，就为我们很好的理解任何一门自然语言包括外星人语言提供了坚实的理论基础。当然除了这些共性原则，每门语言都有自己的语法特点，因此如何更好地学习掌握一门语言是我们应该不断思考和探索的问题。</a:t>
            </a:r>
            <a:endParaRPr lang="zh-CN" altLang="en-US" sz="2400" dirty="0"/>
          </a:p>
        </p:txBody>
      </p:sp>
      <p:pic>
        <p:nvPicPr>
          <p:cNvPr id="4" name="图形 3" descr="铅笔"/>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720926" y="439703"/>
            <a:ext cx="767542" cy="767542"/>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rtlCol="0">
            <a:normAutofit/>
          </a:bodyPr>
          <a:lstStyle/>
          <a:p>
            <a:pPr rtl="0"/>
            <a:r>
              <a:rPr lang="zh-CN" altLang="en-US" u="sng" dirty="0"/>
              <a:t>感谢观看！</a:t>
            </a:r>
            <a:endParaRPr lang="zh-CN" altLang="en-US" u="sng" dirty="0">
              <a:latin typeface="Microsoft YaHei UI" panose="020B0503020204020204" pitchFamily="34" charset="-122"/>
              <a:ea typeface="Microsoft YaHei UI"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en-GB" dirty="0"/>
              <a:t>28</a:t>
            </a:r>
            <a:r>
              <a:rPr lang="en-GB" altLang="zh-CN" dirty="0"/>
              <a:t>.3</a:t>
            </a:r>
            <a:r>
              <a:rPr lang="zh-CN" altLang="en-US" dirty="0"/>
              <a:t> </a:t>
            </a:r>
            <a:r>
              <a:rPr lang="zh-CN" altLang="en-US" dirty="0"/>
              <a:t>网络语言如何定义？</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906809" y="465847"/>
            <a:ext cx="914400" cy="914400"/>
          </a:xfrm>
          <a:prstGeom prst="rect">
            <a:avLst/>
          </a:prstGeom>
        </p:spPr>
      </p:pic>
      <p:sp>
        <p:nvSpPr>
          <p:cNvPr id="6" name="内容占位符 5"/>
          <p:cNvSpPr>
            <a:spLocks noGrp="1"/>
          </p:cNvSpPr>
          <p:nvPr>
            <p:ph idx="1"/>
          </p:nvPr>
        </p:nvSpPr>
        <p:spPr>
          <a:xfrm>
            <a:off x="751840" y="1640354"/>
            <a:ext cx="10688320" cy="4715753"/>
          </a:xfrm>
        </p:spPr>
        <p:txBody>
          <a:bodyPr>
            <a:noAutofit/>
          </a:bodyPr>
          <a:lstStyle/>
          <a:p>
            <a:pPr marL="45720" indent="720090" algn="just">
              <a:lnSpc>
                <a:spcPct val="150000"/>
              </a:lnSpc>
              <a:spcBef>
                <a:spcPts val="0"/>
              </a:spcBef>
              <a:buNone/>
            </a:pPr>
            <a:r>
              <a:rPr lang="zh-CN" altLang="en-US" sz="2400" dirty="0"/>
              <a:t>英国语言学家David Crystal 在其著作《语言与互联网》(Language and the Internet)中将网络语言定义为:出现在所有网络环境中的、能体现网络独特面貌的媒介, 它具有电子性、全球性、交互性的特征。</a:t>
            </a:r>
            <a:endParaRPr lang="zh-CN" altLang="en-US" sz="2400" dirty="0"/>
          </a:p>
          <a:p>
            <a:pPr marL="45720" indent="720090" algn="just">
              <a:lnSpc>
                <a:spcPct val="150000"/>
              </a:lnSpc>
              <a:spcBef>
                <a:spcPts val="0"/>
              </a:spcBef>
              <a:buNone/>
            </a:pPr>
            <a:r>
              <a:rPr lang="zh-CN" altLang="en-US" sz="2400" dirty="0"/>
              <a:t>我国学者于根元认为, 网络语言起初多指网络的计算机语言, 也指网络上使用的有自己特点的自然语言。现在一般指后者。</a:t>
            </a:r>
            <a:endParaRPr lang="zh-CN" altLang="en-US" sz="2400" dirty="0"/>
          </a:p>
          <a:p>
            <a:pPr marL="45720" indent="720090" algn="just">
              <a:lnSpc>
                <a:spcPct val="150000"/>
              </a:lnSpc>
              <a:spcBef>
                <a:spcPts val="0"/>
              </a:spcBef>
              <a:buNone/>
            </a:pPr>
            <a:r>
              <a:rPr lang="zh-CN" altLang="en-US" sz="2400" dirty="0"/>
              <a:t>郑远汉提出网络语言包括两种:一种是与电子计算机联网或上网活动相关的名词术语;另一种主要是指网友们上网聊天时临时“创造”的一些特殊的信息符号或特别用法。</a:t>
            </a:r>
            <a:endParaRPr lang="zh-CN" altLang="en-US"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en-GB" dirty="0"/>
              <a:t>28</a:t>
            </a:r>
            <a:r>
              <a:rPr lang="en-GB" altLang="zh-CN" dirty="0"/>
              <a:t>.3</a:t>
            </a:r>
            <a:r>
              <a:rPr lang="zh-CN" altLang="en-US" dirty="0"/>
              <a:t> 网络语言</a:t>
            </a:r>
            <a:r>
              <a:rPr lang="zh-CN" altLang="en-US" dirty="0"/>
              <a:t>如何定义？</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906809" y="465847"/>
            <a:ext cx="914400" cy="914400"/>
          </a:xfrm>
          <a:prstGeom prst="rect">
            <a:avLst/>
          </a:prstGeom>
        </p:spPr>
      </p:pic>
      <p:sp>
        <p:nvSpPr>
          <p:cNvPr id="6" name="内容占位符 5"/>
          <p:cNvSpPr>
            <a:spLocks noGrp="1"/>
          </p:cNvSpPr>
          <p:nvPr>
            <p:ph idx="1"/>
          </p:nvPr>
        </p:nvSpPr>
        <p:spPr>
          <a:xfrm>
            <a:off x="751840" y="1380490"/>
            <a:ext cx="10494645" cy="4715510"/>
          </a:xfrm>
        </p:spPr>
        <p:txBody>
          <a:bodyPr>
            <a:noAutofit/>
          </a:bodyPr>
          <a:lstStyle/>
          <a:p>
            <a:pPr marL="45720" indent="720090" algn="just">
              <a:lnSpc>
                <a:spcPct val="150000"/>
              </a:lnSpc>
              <a:spcBef>
                <a:spcPts val="0"/>
              </a:spcBef>
              <a:buNone/>
            </a:pPr>
            <a:r>
              <a:rPr lang="zh-CN" altLang="en-US" sz="2400" dirty="0">
                <a:sym typeface="+mn-ea"/>
              </a:rPr>
              <a:t>刘海燕所研究的网络语言包括3 类:技术专用语;网络文化词语;聊天室用语。</a:t>
            </a:r>
            <a:endParaRPr lang="zh-CN" altLang="en-US" sz="2400" dirty="0">
              <a:sym typeface="+mn-ea"/>
            </a:endParaRPr>
          </a:p>
          <a:p>
            <a:pPr marL="45720" indent="720090" algn="just">
              <a:lnSpc>
                <a:spcPct val="150000"/>
              </a:lnSpc>
              <a:spcBef>
                <a:spcPts val="0"/>
              </a:spcBef>
              <a:buNone/>
            </a:pPr>
            <a:r>
              <a:rPr lang="zh-CN" altLang="en-US" sz="2400" dirty="0">
                <a:sym typeface="+mn-ea"/>
              </a:rPr>
              <a:t>秦秀白将网络语言界定为网络交流中使用的一种新兴的媒体语言。它由3 种语言成分构成:计算机和网络技术的专业术语;与网络文化现象相关的术语;网络交际(BBS 、网络聊天等)使用的特殊用语。其观点与刘海燕的相似。</a:t>
            </a:r>
            <a:endParaRPr lang="zh-CN" altLang="en-US" sz="2400" dirty="0">
              <a:sym typeface="+mn-ea"/>
            </a:endParaRPr>
          </a:p>
          <a:p>
            <a:pPr marL="45720" indent="720090" algn="just">
              <a:lnSpc>
                <a:spcPct val="150000"/>
              </a:lnSpc>
              <a:spcBef>
                <a:spcPts val="0"/>
              </a:spcBef>
              <a:buNone/>
            </a:pPr>
            <a:r>
              <a:rPr lang="zh-CN" altLang="en-US" sz="2400" dirty="0">
                <a:sym typeface="+mn-ea"/>
              </a:rPr>
              <a:t>张云辉将网络语言概括为4 种情形:与互联网有关的专业术语;网络新闻使用的语言;网络文学使用的语言;网络聊天室以及论坛中使用的语言。</a:t>
            </a:r>
            <a:endParaRPr lang="en-GB" altLang="zh-CN"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zh-CN" dirty="0"/>
              <a:t>28.4</a:t>
            </a:r>
            <a:r>
              <a:rPr lang="zh-CN" altLang="en-US" dirty="0"/>
              <a:t> 网络语言的性质</a:t>
            </a:r>
            <a:r>
              <a:rPr lang="zh-CN" altLang="en-US" dirty="0"/>
              <a:t>如何？</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972286" y="465847"/>
            <a:ext cx="914400" cy="914400"/>
          </a:xfrm>
          <a:prstGeom prst="rect">
            <a:avLst/>
          </a:prstGeom>
        </p:spPr>
      </p:pic>
      <p:sp>
        <p:nvSpPr>
          <p:cNvPr id="6" name="内容占位符 5"/>
          <p:cNvSpPr>
            <a:spLocks noGrp="1"/>
          </p:cNvSpPr>
          <p:nvPr>
            <p:ph idx="1"/>
          </p:nvPr>
        </p:nvSpPr>
        <p:spPr>
          <a:xfrm>
            <a:off x="741680" y="1416293"/>
            <a:ext cx="10708640" cy="5075947"/>
          </a:xfrm>
        </p:spPr>
        <p:txBody>
          <a:bodyPr>
            <a:noAutofit/>
          </a:bodyPr>
          <a:lstStyle/>
          <a:p>
            <a:pPr marL="45720" indent="720090" algn="just">
              <a:lnSpc>
                <a:spcPct val="150000"/>
              </a:lnSpc>
              <a:spcBef>
                <a:spcPts val="0"/>
              </a:spcBef>
              <a:buNone/>
            </a:pPr>
            <a:r>
              <a:rPr sz="2400" dirty="0"/>
              <a:t>关于网络语言的性质, 国内外学者主要从两个角度来展开论述:一是网络语言的</a:t>
            </a:r>
            <a:r>
              <a:rPr sz="2400" u="sng" dirty="0"/>
              <a:t>语体特征</a:t>
            </a:r>
            <a:r>
              <a:rPr sz="2400" dirty="0"/>
              <a:t>;二是网络语言的</a:t>
            </a:r>
            <a:r>
              <a:rPr sz="2400" u="sng" dirty="0"/>
              <a:t>社会属性</a:t>
            </a:r>
            <a:r>
              <a:rPr sz="2400" dirty="0"/>
              <a:t>。</a:t>
            </a:r>
            <a:endParaRPr sz="2400" dirty="0"/>
          </a:p>
          <a:p>
            <a:pPr marL="45720" indent="720090" algn="just">
              <a:lnSpc>
                <a:spcPct val="150000"/>
              </a:lnSpc>
              <a:spcBef>
                <a:spcPts val="0"/>
              </a:spcBef>
              <a:buNone/>
            </a:pPr>
            <a:r>
              <a:rPr sz="2400" dirty="0"/>
              <a:t>美国语言学家Davis和Brewer 在其著作中指出, 在键盘上写、屏幕上读的网络交际用语具有口语和书面语的很多特征。</a:t>
            </a:r>
            <a:endParaRPr sz="2400" dirty="0"/>
          </a:p>
          <a:p>
            <a:pPr marL="45720" indent="720090" algn="just">
              <a:lnSpc>
                <a:spcPct val="150000"/>
              </a:lnSpc>
              <a:spcBef>
                <a:spcPts val="0"/>
              </a:spcBef>
              <a:buNone/>
            </a:pPr>
            <a:r>
              <a:rPr sz="2400" dirty="0"/>
              <a:t>我国学者刘海燕认为, 网络语言是一种特定的社会方言，是一种特定的功能语体, 是介于口语和书面语之间的特殊表达方式。</a:t>
            </a:r>
            <a:endParaRPr sz="2400" dirty="0"/>
          </a:p>
          <a:p>
            <a:pPr marL="45720" indent="720090" algn="just">
              <a:lnSpc>
                <a:spcPct val="150000"/>
              </a:lnSpc>
              <a:spcBef>
                <a:spcPts val="0"/>
              </a:spcBef>
              <a:buNone/>
            </a:pPr>
            <a:r>
              <a:rPr sz="2400" dirty="0"/>
              <a:t>吕明臣指出, 网络语言是以电子媒介为其物质形式的, 由于媒介的特殊性, 使得网络语言形成了不同于口语和书面语的交际特征。网络语言是一种既非口语也非书面语的特殊存在状态, 是一种特殊语体———网络语体。</a:t>
            </a:r>
            <a:endParaRPr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normAutofit/>
          </a:bodyPr>
          <a:lstStyle/>
          <a:p>
            <a:pPr rtl="0"/>
            <a:r>
              <a:rPr lang="en-US" altLang="zh-CN" dirty="0"/>
              <a:t>28.4</a:t>
            </a:r>
            <a:r>
              <a:rPr lang="zh-CN" altLang="en-US" dirty="0"/>
              <a:t> 网络语言的性质</a:t>
            </a:r>
            <a:r>
              <a:rPr lang="zh-CN" altLang="en-US" dirty="0"/>
              <a:t>如何？</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870172" y="465847"/>
            <a:ext cx="914400" cy="914400"/>
          </a:xfrm>
          <a:prstGeom prst="rect">
            <a:avLst/>
          </a:prstGeom>
        </p:spPr>
      </p:pic>
      <p:sp>
        <p:nvSpPr>
          <p:cNvPr id="6" name="内容占位符 5"/>
          <p:cNvSpPr>
            <a:spLocks noGrp="1"/>
          </p:cNvSpPr>
          <p:nvPr>
            <p:ph idx="1"/>
          </p:nvPr>
        </p:nvSpPr>
        <p:spPr>
          <a:xfrm>
            <a:off x="440055" y="1490980"/>
            <a:ext cx="6442710" cy="5076190"/>
          </a:xfrm>
        </p:spPr>
        <p:txBody>
          <a:bodyPr>
            <a:noAutofit/>
          </a:bodyPr>
          <a:lstStyle/>
          <a:p>
            <a:pPr marL="45720" indent="720090" algn="just">
              <a:lnSpc>
                <a:spcPct val="150000"/>
              </a:lnSpc>
              <a:spcBef>
                <a:spcPts val="0"/>
              </a:spcBef>
              <a:buNone/>
            </a:pPr>
            <a:r>
              <a:rPr sz="2400" dirty="0">
                <a:sym typeface="+mn-ea"/>
              </a:rPr>
              <a:t>孙鲁痕则认为, 虽然网络语言是以书面形式表现出来的, 但无论是从交际领域还是从语体风格来看, 都更接近于口语语体而迥异于书面语体, 因此网络语言应该属于口语语体。</a:t>
            </a:r>
            <a:endParaRPr sz="2400" dirty="0">
              <a:sym typeface="+mn-ea"/>
            </a:endParaRPr>
          </a:p>
          <a:p>
            <a:pPr marL="45720" indent="720090" algn="just">
              <a:lnSpc>
                <a:spcPct val="150000"/>
              </a:lnSpc>
              <a:spcBef>
                <a:spcPts val="0"/>
              </a:spcBef>
              <a:buNone/>
            </a:pPr>
            <a:r>
              <a:rPr sz="2400" dirty="0">
                <a:sym typeface="+mn-ea"/>
              </a:rPr>
              <a:t>从以上有代表性的论述中不难看出, 关于网络语言的语体特征, 学界尚无定论。通常采用的观点是, 网络语言是介于口语和书面语之间的特殊语体。至于网络语言的社会属性, 学界基本认同网络语言是一种特定的社会方言。</a:t>
            </a:r>
            <a:endParaRPr lang="en-GB" altLang="zh-CN" sz="2400" dirty="0"/>
          </a:p>
        </p:txBody>
      </p:sp>
      <p:sp>
        <p:nvSpPr>
          <p:cNvPr id="4" name="文本框 3"/>
          <p:cNvSpPr txBox="1"/>
          <p:nvPr/>
        </p:nvSpPr>
        <p:spPr>
          <a:xfrm>
            <a:off x="6882765" y="1490980"/>
            <a:ext cx="5010785" cy="7232015"/>
          </a:xfrm>
          <a:prstGeom prst="rect">
            <a:avLst/>
          </a:prstGeom>
          <a:noFill/>
        </p:spPr>
        <p:txBody>
          <a:bodyPr wrap="square" rtlCol="0">
            <a:spAutoFit/>
          </a:bodyPr>
          <a:p>
            <a:pPr marL="342900" indent="-342900">
              <a:buFont typeface="Wingdings" panose="05000000000000000000" charset="0"/>
              <a:buChar char="l"/>
            </a:pPr>
            <a:r>
              <a:rPr lang="zh-CN" altLang="en-US" sz="2000" dirty="0">
                <a:solidFill>
                  <a:schemeClr val="accent1"/>
                </a:solidFill>
                <a:latin typeface="Microsoft YaHei UI" panose="020B0503020204020204" pitchFamily="34" charset="-122"/>
                <a:ea typeface="Microsoft YaHei UI" panose="020B0503020204020204" pitchFamily="34" charset="-122"/>
              </a:rPr>
              <a:t>比拟</a:t>
            </a:r>
            <a:r>
              <a:rPr lang="en-US" altLang="zh-CN" sz="2000" dirty="0">
                <a:solidFill>
                  <a:schemeClr val="accent1"/>
                </a:solidFill>
                <a:latin typeface="Microsoft YaHei UI" panose="020B0503020204020204" pitchFamily="34" charset="-122"/>
                <a:ea typeface="Microsoft YaHei UI" panose="020B0503020204020204" pitchFamily="34" charset="-122"/>
              </a:rPr>
              <a:t>:	</a:t>
            </a:r>
            <a:r>
              <a:rPr lang="zh-CN" altLang="en-US" sz="2000" dirty="0">
                <a:solidFill>
                  <a:schemeClr val="accent1"/>
                </a:solidFill>
                <a:latin typeface="Microsoft YaHei UI" panose="020B0503020204020204" pitchFamily="34" charset="-122"/>
                <a:ea typeface="Microsoft YaHei UI" panose="020B0503020204020204" pitchFamily="34" charset="-122"/>
              </a:rPr>
              <a:t>刚学会上网的人</a:t>
            </a:r>
            <a:r>
              <a:rPr lang="en-US" altLang="zh-CN" sz="2000" dirty="0">
                <a:solidFill>
                  <a:schemeClr val="accent1"/>
                </a:solidFill>
                <a:latin typeface="Microsoft YaHei UI" panose="020B0503020204020204" pitchFamily="34" charset="-122"/>
                <a:ea typeface="Microsoft YaHei UI" panose="020B0503020204020204" pitchFamily="34" charset="-122"/>
              </a:rPr>
              <a:t>-</a:t>
            </a:r>
            <a:r>
              <a:rPr lang="en-US" sz="2000" dirty="0">
                <a:solidFill>
                  <a:schemeClr val="accent1"/>
                </a:solidFill>
                <a:latin typeface="Microsoft YaHei UI" panose="020B0503020204020204" pitchFamily="34" charset="-122"/>
                <a:ea typeface="Microsoft YaHei UI" panose="020B0503020204020204" pitchFamily="34" charset="-122"/>
              </a:rPr>
              <a:t>“</a:t>
            </a:r>
            <a:r>
              <a:rPr sz="2000" dirty="0">
                <a:solidFill>
                  <a:schemeClr val="accent1"/>
                </a:solidFill>
                <a:latin typeface="Microsoft YaHei UI" panose="020B0503020204020204" pitchFamily="34" charset="-122"/>
                <a:ea typeface="Microsoft YaHei UI" panose="020B0503020204020204" pitchFamily="34" charset="-122"/>
              </a:rPr>
              <a:t>菜鸟</a:t>
            </a:r>
            <a:r>
              <a:rPr lang="en-US" sz="2000" dirty="0">
                <a:solidFill>
                  <a:schemeClr val="accent1"/>
                </a:solidFill>
                <a:latin typeface="Microsoft YaHei UI" panose="020B0503020204020204" pitchFamily="34" charset="-122"/>
                <a:ea typeface="Microsoft YaHei UI" panose="020B0503020204020204" pitchFamily="34" charset="-122"/>
              </a:rPr>
              <a:t>” </a:t>
            </a:r>
            <a:endParaRPr lang="en-US" sz="2000" dirty="0">
              <a:solidFill>
                <a:schemeClr val="accent1"/>
              </a:solidFill>
              <a:latin typeface="Microsoft YaHei UI" panose="020B0503020204020204" pitchFamily="34" charset="-122"/>
              <a:ea typeface="Microsoft YaHei UI" panose="020B0503020204020204" pitchFamily="34" charset="-122"/>
            </a:endParaRPr>
          </a:p>
          <a:p>
            <a:pPr indent="0">
              <a:buFont typeface="Wingdings" panose="05000000000000000000" charset="0"/>
              <a:buNone/>
            </a:pPr>
            <a:r>
              <a:rPr lang="en-US" altLang="zh-CN" sz="2000" dirty="0">
                <a:solidFill>
                  <a:schemeClr val="accent1"/>
                </a:solidFill>
                <a:latin typeface="Microsoft YaHei UI" panose="020B0503020204020204" pitchFamily="34" charset="-122"/>
                <a:ea typeface="Microsoft YaHei UI" panose="020B0503020204020204" pitchFamily="34" charset="-122"/>
              </a:rPr>
              <a:t>		</a:t>
            </a:r>
            <a:r>
              <a:rPr lang="zh-CN" altLang="en-US" sz="2000" dirty="0">
                <a:solidFill>
                  <a:schemeClr val="accent1"/>
                </a:solidFill>
                <a:latin typeface="Microsoft YaHei UI" panose="020B0503020204020204" pitchFamily="34" charset="-122"/>
                <a:ea typeface="Microsoft YaHei UI" panose="020B0503020204020204" pitchFamily="34" charset="-122"/>
              </a:rPr>
              <a:t>资深网民</a:t>
            </a:r>
            <a:r>
              <a:rPr lang="en-US" altLang="zh-CN" sz="2000" dirty="0">
                <a:solidFill>
                  <a:schemeClr val="accent1"/>
                </a:solidFill>
                <a:latin typeface="Microsoft YaHei UI" panose="020B0503020204020204" pitchFamily="34" charset="-122"/>
                <a:ea typeface="Microsoft YaHei UI" panose="020B0503020204020204" pitchFamily="34" charset="-122"/>
              </a:rPr>
              <a:t>-</a:t>
            </a:r>
            <a:r>
              <a:rPr lang="en-US" sz="2000" dirty="0">
                <a:solidFill>
                  <a:schemeClr val="accent1"/>
                </a:solidFill>
                <a:latin typeface="Microsoft YaHei UI" panose="020B0503020204020204" pitchFamily="34" charset="-122"/>
                <a:ea typeface="Microsoft YaHei UI" panose="020B0503020204020204" pitchFamily="34" charset="-122"/>
              </a:rPr>
              <a:t>”</a:t>
            </a:r>
            <a:r>
              <a:rPr lang="zh-CN" altLang="en-US" sz="2000" dirty="0">
                <a:solidFill>
                  <a:schemeClr val="accent1"/>
                </a:solidFill>
                <a:latin typeface="Microsoft YaHei UI" panose="020B0503020204020204" pitchFamily="34" charset="-122"/>
                <a:ea typeface="Microsoft YaHei UI" panose="020B0503020204020204" pitchFamily="34" charset="-122"/>
              </a:rPr>
              <a:t>老鸟</a:t>
            </a:r>
            <a:r>
              <a:rPr lang="en-US" altLang="zh-CN" sz="2000" dirty="0">
                <a:solidFill>
                  <a:schemeClr val="accent1"/>
                </a:solidFill>
                <a:latin typeface="Microsoft YaHei UI" panose="020B0503020204020204" pitchFamily="34" charset="-122"/>
                <a:ea typeface="Microsoft YaHei UI" panose="020B0503020204020204" pitchFamily="34" charset="-122"/>
              </a:rPr>
              <a:t>“ </a:t>
            </a:r>
            <a:endParaRPr lang="en-US" altLang="zh-CN" sz="2000" dirty="0">
              <a:solidFill>
                <a:schemeClr val="accent1"/>
              </a:solidFill>
              <a:latin typeface="Microsoft YaHei UI" panose="020B0503020204020204" pitchFamily="34" charset="-122"/>
              <a:ea typeface="Microsoft YaHei UI" panose="020B0503020204020204" pitchFamily="34" charset="-122"/>
            </a:endParaRPr>
          </a:p>
          <a:p>
            <a:pPr indent="0">
              <a:buFont typeface="Wingdings" panose="05000000000000000000" charset="0"/>
              <a:buNone/>
            </a:pPr>
            <a:r>
              <a:rPr lang="en-US" altLang="zh-CN" sz="2000" dirty="0">
                <a:solidFill>
                  <a:schemeClr val="accent1"/>
                </a:solidFill>
                <a:latin typeface="Microsoft YaHei UI" panose="020B0503020204020204" pitchFamily="34" charset="-122"/>
                <a:ea typeface="Microsoft YaHei UI" panose="020B0503020204020204" pitchFamily="34" charset="-122"/>
              </a:rPr>
              <a:t>		</a:t>
            </a:r>
            <a:r>
              <a:rPr lang="zh-CN" altLang="en-US" sz="2000" dirty="0">
                <a:solidFill>
                  <a:schemeClr val="accent1"/>
                </a:solidFill>
                <a:latin typeface="Microsoft YaHei UI" panose="020B0503020204020204" pitchFamily="34" charset="-122"/>
                <a:ea typeface="Microsoft YaHei UI" panose="020B0503020204020204" pitchFamily="34" charset="-122"/>
              </a:rPr>
              <a:t>长期泡在网上的人</a:t>
            </a:r>
            <a:r>
              <a:rPr lang="en-US" altLang="zh-CN" sz="2000" dirty="0">
                <a:solidFill>
                  <a:schemeClr val="accent1"/>
                </a:solidFill>
                <a:latin typeface="Microsoft YaHei UI" panose="020B0503020204020204" pitchFamily="34" charset="-122"/>
                <a:ea typeface="Microsoft YaHei UI" panose="020B0503020204020204" pitchFamily="34" charset="-122"/>
              </a:rPr>
              <a:t>-”</a:t>
            </a:r>
            <a:r>
              <a:rPr lang="zh-CN" altLang="en-US" sz="2000" dirty="0">
                <a:solidFill>
                  <a:schemeClr val="accent1"/>
                </a:solidFill>
                <a:latin typeface="Microsoft YaHei UI" panose="020B0503020204020204" pitchFamily="34" charset="-122"/>
                <a:ea typeface="Microsoft YaHei UI" panose="020B0503020204020204" pitchFamily="34" charset="-122"/>
              </a:rPr>
              <a:t>网虫</a:t>
            </a:r>
            <a:r>
              <a:rPr lang="en-US" altLang="zh-CN" sz="2000" dirty="0">
                <a:solidFill>
                  <a:schemeClr val="accent1"/>
                </a:solidFill>
                <a:latin typeface="Microsoft YaHei UI" panose="020B0503020204020204" pitchFamily="34" charset="-122"/>
                <a:ea typeface="Microsoft YaHei UI" panose="020B0503020204020204" pitchFamily="34" charset="-122"/>
              </a:rPr>
              <a:t>“</a:t>
            </a:r>
            <a:endParaRPr lang="en-US" altLang="zh-CN" sz="2000" dirty="0">
              <a:solidFill>
                <a:schemeClr val="accent1"/>
              </a:solidFill>
              <a:latin typeface="Microsoft YaHei UI" panose="020B0503020204020204" pitchFamily="34" charset="-122"/>
              <a:ea typeface="Microsoft YaHei UI" panose="020B0503020204020204" pitchFamily="34" charset="-122"/>
            </a:endParaRPr>
          </a:p>
          <a:p>
            <a:pPr marL="342900" indent="-342900">
              <a:buFont typeface="Wingdings" panose="05000000000000000000" charset="0"/>
              <a:buChar char="l"/>
            </a:pPr>
            <a:r>
              <a:rPr lang="zh-CN" altLang="en-US" sz="2000" dirty="0">
                <a:solidFill>
                  <a:schemeClr val="accent1"/>
                </a:solidFill>
                <a:latin typeface="Microsoft YaHei UI" panose="020B0503020204020204" pitchFamily="34" charset="-122"/>
                <a:ea typeface="Microsoft YaHei UI" panose="020B0503020204020204" pitchFamily="34" charset="-122"/>
              </a:rPr>
              <a:t>谐音</a:t>
            </a:r>
            <a:r>
              <a:rPr lang="en-US" altLang="zh-CN" sz="2000" dirty="0">
                <a:solidFill>
                  <a:schemeClr val="accent1"/>
                </a:solidFill>
                <a:latin typeface="Microsoft YaHei UI" panose="020B0503020204020204" pitchFamily="34" charset="-122"/>
                <a:ea typeface="Microsoft YaHei UI" panose="020B0503020204020204" pitchFamily="34" charset="-122"/>
              </a:rPr>
              <a:t>:	</a:t>
            </a:r>
            <a:r>
              <a:rPr lang="zh-CN" altLang="en-US" sz="2000" dirty="0">
                <a:solidFill>
                  <a:schemeClr val="accent1"/>
                </a:solidFill>
                <a:latin typeface="Microsoft YaHei UI" panose="020B0503020204020204" pitchFamily="34" charset="-122"/>
                <a:ea typeface="Microsoft YaHei UI" panose="020B0503020204020204" pitchFamily="34" charset="-122"/>
              </a:rPr>
              <a:t>①汉汉谐音：偶</a:t>
            </a:r>
            <a:r>
              <a:rPr lang="en-US" altLang="zh-CN" sz="2000" dirty="0">
                <a:solidFill>
                  <a:schemeClr val="accent1"/>
                </a:solidFill>
                <a:latin typeface="Microsoft YaHei UI" panose="020B0503020204020204" pitchFamily="34" charset="-122"/>
                <a:ea typeface="Microsoft YaHei UI" panose="020B0503020204020204" pitchFamily="34" charset="-122"/>
              </a:rPr>
              <a:t>-</a:t>
            </a:r>
            <a:r>
              <a:rPr lang="zh-CN" altLang="en-US" sz="2000" dirty="0">
                <a:solidFill>
                  <a:schemeClr val="accent1"/>
                </a:solidFill>
                <a:latin typeface="Microsoft YaHei UI" panose="020B0503020204020204" pitchFamily="34" charset="-122"/>
                <a:ea typeface="Microsoft YaHei UI" panose="020B0503020204020204" pitchFamily="34" charset="-122"/>
              </a:rPr>
              <a:t>我，斑竹</a:t>
            </a:r>
            <a:r>
              <a:rPr lang="en-US" altLang="zh-CN" sz="2000" dirty="0">
                <a:solidFill>
                  <a:schemeClr val="accent1"/>
                </a:solidFill>
                <a:latin typeface="Microsoft YaHei UI" panose="020B0503020204020204" pitchFamily="34" charset="-122"/>
                <a:ea typeface="Microsoft YaHei UI" panose="020B0503020204020204" pitchFamily="34" charset="-122"/>
              </a:rPr>
              <a:t>-</a:t>
            </a:r>
            <a:r>
              <a:rPr lang="zh-CN" altLang="en-US" sz="2000" dirty="0">
                <a:solidFill>
                  <a:schemeClr val="accent1"/>
                </a:solidFill>
                <a:latin typeface="Microsoft YaHei UI" panose="020B0503020204020204" pitchFamily="34" charset="-122"/>
                <a:ea typeface="Microsoft YaHei UI" panose="020B0503020204020204" pitchFamily="34" charset="-122"/>
              </a:rPr>
              <a:t>版主</a:t>
            </a:r>
            <a:endParaRPr lang="zh-CN" altLang="en-US" sz="2000" dirty="0">
              <a:solidFill>
                <a:schemeClr val="accent1"/>
              </a:solidFill>
              <a:latin typeface="Microsoft YaHei UI" panose="020B0503020204020204" pitchFamily="34" charset="-122"/>
              <a:ea typeface="Microsoft YaHei UI" panose="020B0503020204020204" pitchFamily="34" charset="-122"/>
            </a:endParaRPr>
          </a:p>
          <a:p>
            <a:pPr indent="0">
              <a:buFont typeface="Wingdings" panose="05000000000000000000" charset="0"/>
              <a:buNone/>
            </a:pPr>
            <a:r>
              <a:rPr lang="en-US" altLang="zh-CN" sz="2000" dirty="0">
                <a:solidFill>
                  <a:schemeClr val="accent1"/>
                </a:solidFill>
                <a:latin typeface="Microsoft YaHei UI" panose="020B0503020204020204" pitchFamily="34" charset="-122"/>
                <a:ea typeface="Microsoft YaHei UI" panose="020B0503020204020204" pitchFamily="34" charset="-122"/>
              </a:rPr>
              <a:t>		</a:t>
            </a:r>
            <a:r>
              <a:rPr lang="zh-CN" altLang="en-US" sz="2000" dirty="0">
                <a:solidFill>
                  <a:schemeClr val="accent1"/>
                </a:solidFill>
                <a:latin typeface="Microsoft YaHei UI" panose="020B0503020204020204" pitchFamily="34" charset="-122"/>
                <a:ea typeface="Microsoft YaHei UI" panose="020B0503020204020204" pitchFamily="34" charset="-122"/>
              </a:rPr>
              <a:t>②汉英谐音：伊妹儿</a:t>
            </a:r>
            <a:r>
              <a:rPr lang="en-US" altLang="zh-CN" sz="2000" dirty="0">
                <a:solidFill>
                  <a:schemeClr val="accent1"/>
                </a:solidFill>
                <a:latin typeface="Microsoft YaHei UI" panose="020B0503020204020204" pitchFamily="34" charset="-122"/>
                <a:ea typeface="Microsoft YaHei UI" panose="020B0503020204020204" pitchFamily="34" charset="-122"/>
              </a:rPr>
              <a:t>-e-mail,</a:t>
            </a:r>
            <a:r>
              <a:rPr lang="zh-CN" altLang="en-US" sz="2000" dirty="0">
                <a:solidFill>
                  <a:schemeClr val="accent1"/>
                </a:solidFill>
                <a:latin typeface="Microsoft YaHei UI" panose="020B0503020204020204" pitchFamily="34" charset="-122"/>
                <a:ea typeface="Microsoft YaHei UI" panose="020B0503020204020204" pitchFamily="34" charset="-122"/>
              </a:rPr>
              <a:t>瘟酒吧</a:t>
            </a:r>
            <a:r>
              <a:rPr lang="en-US" altLang="zh-CN" sz="2000" dirty="0">
                <a:solidFill>
                  <a:schemeClr val="accent1"/>
                </a:solidFill>
                <a:latin typeface="Microsoft YaHei UI" panose="020B0503020204020204" pitchFamily="34" charset="-122"/>
                <a:ea typeface="Microsoft YaHei UI" panose="020B0503020204020204" pitchFamily="34" charset="-122"/>
              </a:rPr>
              <a:t>-windows 98</a:t>
            </a:r>
            <a:endParaRPr lang="en-US" altLang="zh-CN" sz="2000" dirty="0">
              <a:solidFill>
                <a:schemeClr val="accent1"/>
              </a:solidFill>
              <a:latin typeface="Microsoft YaHei UI" panose="020B0503020204020204" pitchFamily="34" charset="-122"/>
              <a:ea typeface="Microsoft YaHei UI" panose="020B0503020204020204" pitchFamily="34" charset="-122"/>
            </a:endParaRPr>
          </a:p>
          <a:p>
            <a:pPr indent="0">
              <a:buFont typeface="Wingdings" panose="05000000000000000000" charset="0"/>
              <a:buNone/>
            </a:pPr>
            <a:r>
              <a:rPr lang="en-US" altLang="zh-CN" sz="2000" dirty="0">
                <a:solidFill>
                  <a:schemeClr val="accent1"/>
                </a:solidFill>
                <a:latin typeface="Microsoft YaHei UI" panose="020B0503020204020204" pitchFamily="34" charset="-122"/>
                <a:ea typeface="Microsoft YaHei UI" panose="020B0503020204020204" pitchFamily="34" charset="-122"/>
              </a:rPr>
              <a:t>		</a:t>
            </a:r>
            <a:r>
              <a:rPr lang="zh-CN" altLang="en-US" sz="2000" dirty="0">
                <a:solidFill>
                  <a:schemeClr val="accent1"/>
                </a:solidFill>
                <a:latin typeface="Microsoft YaHei UI" panose="020B0503020204020204" pitchFamily="34" charset="-122"/>
                <a:ea typeface="Microsoft YaHei UI" panose="020B0503020204020204" pitchFamily="34" charset="-122"/>
              </a:rPr>
              <a:t>③英英谐音：</a:t>
            </a:r>
            <a:r>
              <a:rPr lang="en-US" altLang="zh-CN" sz="2000" dirty="0">
                <a:solidFill>
                  <a:schemeClr val="accent1"/>
                </a:solidFill>
                <a:latin typeface="Microsoft YaHei UI" panose="020B0503020204020204" pitchFamily="34" charset="-122"/>
                <a:ea typeface="Microsoft YaHei UI" panose="020B0503020204020204" pitchFamily="34" charset="-122"/>
              </a:rPr>
              <a:t>Q-cute,CU-see you</a:t>
            </a:r>
            <a:endParaRPr lang="en-US" altLang="zh-CN" sz="2000" dirty="0">
              <a:solidFill>
                <a:schemeClr val="accent1"/>
              </a:solidFill>
              <a:latin typeface="Microsoft YaHei UI" panose="020B0503020204020204" pitchFamily="34" charset="-122"/>
              <a:ea typeface="Microsoft YaHei UI" panose="020B0503020204020204" pitchFamily="34" charset="-122"/>
            </a:endParaRPr>
          </a:p>
          <a:p>
            <a:pPr indent="0">
              <a:buFont typeface="Wingdings" panose="05000000000000000000" charset="0"/>
              <a:buNone/>
            </a:pPr>
            <a:r>
              <a:rPr lang="en-US" altLang="zh-CN" sz="2000" dirty="0">
                <a:solidFill>
                  <a:schemeClr val="accent1"/>
                </a:solidFill>
                <a:latin typeface="Microsoft YaHei UI" panose="020B0503020204020204" pitchFamily="34" charset="-122"/>
                <a:ea typeface="Microsoft YaHei UI" panose="020B0503020204020204" pitchFamily="34" charset="-122"/>
              </a:rPr>
              <a:t>		</a:t>
            </a:r>
            <a:r>
              <a:rPr lang="zh-CN" altLang="en-US" sz="2000" dirty="0">
                <a:solidFill>
                  <a:schemeClr val="accent1"/>
                </a:solidFill>
                <a:latin typeface="Microsoft YaHei UI" panose="020B0503020204020204" pitchFamily="34" charset="-122"/>
                <a:ea typeface="Microsoft YaHei UI" panose="020B0503020204020204" pitchFamily="34" charset="-122"/>
              </a:rPr>
              <a:t>④英汉谐音：</a:t>
            </a:r>
            <a:r>
              <a:rPr lang="en-US" altLang="zh-CN" sz="2000" dirty="0">
                <a:solidFill>
                  <a:schemeClr val="accent1"/>
                </a:solidFill>
                <a:latin typeface="Microsoft YaHei UI" panose="020B0503020204020204" pitchFamily="34" charset="-122"/>
                <a:ea typeface="Microsoft YaHei UI" panose="020B0503020204020204" pitchFamily="34" charset="-122"/>
              </a:rPr>
              <a:t>taxi-</a:t>
            </a:r>
            <a:r>
              <a:rPr lang="zh-CN" altLang="en-US" sz="2000" dirty="0">
                <a:solidFill>
                  <a:schemeClr val="accent1"/>
                </a:solidFill>
                <a:latin typeface="Microsoft YaHei UI" panose="020B0503020204020204" pitchFamily="34" charset="-122"/>
                <a:ea typeface="Microsoft YaHei UI" panose="020B0503020204020204" pitchFamily="34" charset="-122"/>
              </a:rPr>
              <a:t>太可惜</a:t>
            </a:r>
            <a:endParaRPr lang="zh-CN" altLang="en-US" sz="2000" dirty="0">
              <a:solidFill>
                <a:schemeClr val="accent1"/>
              </a:solidFill>
              <a:latin typeface="Microsoft YaHei UI" panose="020B0503020204020204" pitchFamily="34" charset="-122"/>
              <a:ea typeface="Microsoft YaHei UI" panose="020B0503020204020204" pitchFamily="34" charset="-122"/>
            </a:endParaRPr>
          </a:p>
          <a:p>
            <a:pPr indent="0">
              <a:buFont typeface="Wingdings" panose="05000000000000000000" charset="0"/>
              <a:buNone/>
            </a:pPr>
            <a:r>
              <a:rPr lang="en-US" altLang="zh-CN" sz="2000" dirty="0">
                <a:solidFill>
                  <a:schemeClr val="accent1"/>
                </a:solidFill>
                <a:latin typeface="Microsoft YaHei UI" panose="020B0503020204020204" pitchFamily="34" charset="-122"/>
                <a:ea typeface="Microsoft YaHei UI" panose="020B0503020204020204" pitchFamily="34" charset="-122"/>
              </a:rPr>
              <a:t>		</a:t>
            </a:r>
            <a:r>
              <a:rPr lang="zh-CN" altLang="en-US" sz="2000" dirty="0">
                <a:solidFill>
                  <a:schemeClr val="accent1"/>
                </a:solidFill>
                <a:latin typeface="Microsoft YaHei UI" panose="020B0503020204020204" pitchFamily="34" charset="-122"/>
                <a:ea typeface="Microsoft YaHei UI" panose="020B0503020204020204" pitchFamily="34" charset="-122"/>
              </a:rPr>
              <a:t>⑤数字汉语谐音：</a:t>
            </a:r>
            <a:r>
              <a:rPr lang="en-US" altLang="zh-CN" sz="2000" dirty="0">
                <a:solidFill>
                  <a:schemeClr val="accent1"/>
                </a:solidFill>
                <a:latin typeface="Microsoft YaHei UI" panose="020B0503020204020204" pitchFamily="34" charset="-122"/>
                <a:ea typeface="Microsoft YaHei UI" panose="020B0503020204020204" pitchFamily="34" charset="-122"/>
              </a:rPr>
              <a:t>4242-</a:t>
            </a:r>
            <a:r>
              <a:rPr lang="zh-CN" altLang="en-US" sz="2000" dirty="0">
                <a:solidFill>
                  <a:schemeClr val="accent1"/>
                </a:solidFill>
                <a:latin typeface="Microsoft YaHei UI" panose="020B0503020204020204" pitchFamily="34" charset="-122"/>
                <a:ea typeface="Microsoft YaHei UI" panose="020B0503020204020204" pitchFamily="34" charset="-122"/>
              </a:rPr>
              <a:t>是啊是啊</a:t>
            </a:r>
            <a:endParaRPr lang="zh-CN" altLang="en-US" sz="2000" dirty="0">
              <a:solidFill>
                <a:schemeClr val="accent1"/>
              </a:solidFill>
              <a:latin typeface="Microsoft YaHei UI" panose="020B0503020204020204" pitchFamily="34" charset="-122"/>
              <a:ea typeface="Microsoft YaHei UI" panose="020B0503020204020204" pitchFamily="34" charset="-122"/>
            </a:endParaRPr>
          </a:p>
          <a:p>
            <a:pPr indent="0">
              <a:buFont typeface="Wingdings" panose="05000000000000000000" charset="0"/>
              <a:buNone/>
            </a:pPr>
            <a:r>
              <a:rPr lang="en-US" altLang="zh-CN" sz="2000" dirty="0">
                <a:solidFill>
                  <a:schemeClr val="accent1"/>
                </a:solidFill>
                <a:latin typeface="Microsoft YaHei UI" panose="020B0503020204020204" pitchFamily="34" charset="-122"/>
                <a:ea typeface="Microsoft YaHei UI" panose="020B0503020204020204" pitchFamily="34" charset="-122"/>
              </a:rPr>
              <a:t>		</a:t>
            </a:r>
            <a:r>
              <a:rPr lang="zh-CN" altLang="en-US" sz="2000" dirty="0">
                <a:solidFill>
                  <a:schemeClr val="accent1"/>
                </a:solidFill>
                <a:latin typeface="Microsoft YaHei UI" panose="020B0503020204020204" pitchFamily="34" charset="-122"/>
                <a:ea typeface="Microsoft YaHei UI" panose="020B0503020204020204" pitchFamily="34" charset="-122"/>
              </a:rPr>
              <a:t>⑥数字外语谐音：</a:t>
            </a:r>
            <a:r>
              <a:rPr lang="en-US" altLang="zh-CN" sz="2000" dirty="0">
                <a:solidFill>
                  <a:schemeClr val="accent1"/>
                </a:solidFill>
                <a:latin typeface="Microsoft YaHei UI" panose="020B0503020204020204" pitchFamily="34" charset="-122"/>
                <a:ea typeface="Microsoft YaHei UI" panose="020B0503020204020204" pitchFamily="34" charset="-122"/>
              </a:rPr>
              <a:t>88-bye bye</a:t>
            </a:r>
            <a:endParaRPr lang="en-US" altLang="zh-CN" sz="2000" dirty="0">
              <a:solidFill>
                <a:schemeClr val="accent1"/>
              </a:solidFill>
              <a:latin typeface="Microsoft YaHei UI" panose="020B0503020204020204" pitchFamily="34" charset="-122"/>
              <a:ea typeface="Microsoft YaHei UI" panose="020B0503020204020204" pitchFamily="34" charset="-122"/>
            </a:endParaRPr>
          </a:p>
          <a:p>
            <a:pPr indent="0">
              <a:buFont typeface="Wingdings" panose="05000000000000000000" charset="0"/>
              <a:buNone/>
            </a:pPr>
            <a:r>
              <a:rPr lang="en-US" altLang="zh-CN" sz="2000" dirty="0">
                <a:solidFill>
                  <a:schemeClr val="accent1"/>
                </a:solidFill>
                <a:latin typeface="Microsoft YaHei UI" panose="020B0503020204020204" pitchFamily="34" charset="-122"/>
                <a:ea typeface="Microsoft YaHei UI" panose="020B0503020204020204" pitchFamily="34" charset="-122"/>
              </a:rPr>
              <a:t>		</a:t>
            </a:r>
            <a:r>
              <a:rPr lang="zh-CN" altLang="en-US" sz="2000" dirty="0">
                <a:solidFill>
                  <a:schemeClr val="accent1"/>
                </a:solidFill>
                <a:latin typeface="Microsoft YaHei UI" panose="020B0503020204020204" pitchFamily="34" charset="-122"/>
                <a:ea typeface="Microsoft YaHei UI" panose="020B0503020204020204" pitchFamily="34" charset="-122"/>
              </a:rPr>
              <a:t>⑦数字混合语谐音：</a:t>
            </a:r>
            <a:r>
              <a:rPr lang="en-US" altLang="zh-CN" sz="2000" dirty="0">
                <a:solidFill>
                  <a:schemeClr val="accent1"/>
                </a:solidFill>
                <a:latin typeface="Microsoft YaHei UI" panose="020B0503020204020204" pitchFamily="34" charset="-122"/>
                <a:ea typeface="Microsoft YaHei UI" panose="020B0503020204020204" pitchFamily="34" charset="-122"/>
              </a:rPr>
              <a:t>886-bye bye</a:t>
            </a:r>
            <a:r>
              <a:rPr lang="zh-CN" altLang="en-US" sz="2000" dirty="0">
                <a:solidFill>
                  <a:schemeClr val="accent1"/>
                </a:solidFill>
                <a:latin typeface="Microsoft YaHei UI" panose="020B0503020204020204" pitchFamily="34" charset="-122"/>
                <a:ea typeface="Microsoft YaHei UI" panose="020B0503020204020204" pitchFamily="34" charset="-122"/>
              </a:rPr>
              <a:t>喽</a:t>
            </a:r>
            <a:endParaRPr lang="zh-CN" altLang="en-US" sz="2000" dirty="0">
              <a:solidFill>
                <a:schemeClr val="accent1"/>
              </a:solidFill>
              <a:latin typeface="Microsoft YaHei UI" panose="020B0503020204020204" pitchFamily="34" charset="-122"/>
              <a:ea typeface="Microsoft YaHei UI" panose="020B0503020204020204" pitchFamily="34" charset="-122"/>
            </a:endParaRPr>
          </a:p>
          <a:p>
            <a:pPr marL="342900" indent="-342900">
              <a:buFont typeface="Wingdings" panose="05000000000000000000" charset="0"/>
              <a:buChar char="l"/>
            </a:pPr>
            <a:r>
              <a:rPr lang="zh-CN" altLang="en-US" sz="2000" dirty="0">
                <a:solidFill>
                  <a:schemeClr val="accent1"/>
                </a:solidFill>
                <a:latin typeface="Microsoft YaHei UI" panose="020B0503020204020204" pitchFamily="34" charset="-122"/>
                <a:ea typeface="Microsoft YaHei UI" panose="020B0503020204020204" pitchFamily="34" charset="-122"/>
              </a:rPr>
              <a:t>字母缩写：①汉语拼音字母缩写：</a:t>
            </a:r>
            <a:r>
              <a:rPr lang="en-US" altLang="zh-CN" sz="2000" dirty="0">
                <a:solidFill>
                  <a:schemeClr val="accent1"/>
                </a:solidFill>
                <a:latin typeface="Microsoft YaHei UI" panose="020B0503020204020204" pitchFamily="34" charset="-122"/>
                <a:ea typeface="Microsoft YaHei UI" panose="020B0503020204020204" pitchFamily="34" charset="-122"/>
              </a:rPr>
              <a:t>GG-</a:t>
            </a:r>
            <a:r>
              <a:rPr lang="zh-CN" altLang="en-US" sz="2000" dirty="0">
                <a:solidFill>
                  <a:schemeClr val="accent1"/>
                </a:solidFill>
                <a:latin typeface="Microsoft YaHei UI" panose="020B0503020204020204" pitchFamily="34" charset="-122"/>
                <a:ea typeface="Microsoft YaHei UI" panose="020B0503020204020204" pitchFamily="34" charset="-122"/>
              </a:rPr>
              <a:t>哥哥</a:t>
            </a:r>
            <a:r>
              <a:rPr lang="en-US" altLang="zh-CN" sz="2000" dirty="0">
                <a:solidFill>
                  <a:schemeClr val="accent1"/>
                </a:solidFill>
                <a:latin typeface="Microsoft YaHei UI" panose="020B0503020204020204" pitchFamily="34" charset="-122"/>
                <a:ea typeface="Microsoft YaHei UI" panose="020B0503020204020204" pitchFamily="34" charset="-122"/>
              </a:rPr>
              <a:t>,BB-</a:t>
            </a:r>
            <a:r>
              <a:rPr lang="zh-CN" altLang="en-US" sz="2000" dirty="0">
                <a:solidFill>
                  <a:schemeClr val="accent1"/>
                </a:solidFill>
                <a:latin typeface="Microsoft YaHei UI" panose="020B0503020204020204" pitchFamily="34" charset="-122"/>
                <a:ea typeface="Microsoft YaHei UI" panose="020B0503020204020204" pitchFamily="34" charset="-122"/>
              </a:rPr>
              <a:t>宝贝</a:t>
            </a:r>
            <a:endParaRPr lang="zh-CN" altLang="en-US" sz="2000" dirty="0">
              <a:solidFill>
                <a:schemeClr val="accent1"/>
              </a:solidFill>
              <a:latin typeface="Microsoft YaHei UI" panose="020B0503020204020204" pitchFamily="34" charset="-122"/>
              <a:ea typeface="Microsoft YaHei UI" panose="020B0503020204020204" pitchFamily="34" charset="-122"/>
            </a:endParaRPr>
          </a:p>
          <a:p>
            <a:pPr marL="342900" indent="-342900">
              <a:buFont typeface="Wingdings" panose="05000000000000000000" charset="0"/>
              <a:buNone/>
            </a:pPr>
            <a:r>
              <a:rPr lang="en-US" altLang="zh-CN" sz="2000" dirty="0">
                <a:solidFill>
                  <a:schemeClr val="accent1"/>
                </a:solidFill>
                <a:latin typeface="Microsoft YaHei UI" panose="020B0503020204020204" pitchFamily="34" charset="-122"/>
                <a:ea typeface="Microsoft YaHei UI" panose="020B0503020204020204" pitchFamily="34" charset="-122"/>
              </a:rPr>
              <a:t>				   </a:t>
            </a:r>
            <a:r>
              <a:rPr lang="zh-CN" altLang="en-US" sz="2000" dirty="0">
                <a:solidFill>
                  <a:schemeClr val="accent1"/>
                </a:solidFill>
                <a:latin typeface="Microsoft YaHei UI" panose="020B0503020204020204" pitchFamily="34" charset="-122"/>
                <a:ea typeface="Microsoft YaHei UI" panose="020B0503020204020204" pitchFamily="34" charset="-122"/>
              </a:rPr>
              <a:t>②外语单词缩写：</a:t>
            </a:r>
            <a:r>
              <a:rPr lang="en-US" altLang="zh-CN" sz="2000" dirty="0">
                <a:solidFill>
                  <a:schemeClr val="accent1"/>
                </a:solidFill>
                <a:latin typeface="Microsoft YaHei UI" panose="020B0503020204020204" pitchFamily="34" charset="-122"/>
                <a:ea typeface="Microsoft YaHei UI" panose="020B0503020204020204" pitchFamily="34" charset="-122"/>
              </a:rPr>
              <a:t>GF girlfriend,IN-fanshion</a:t>
            </a:r>
            <a:endParaRPr lang="en-US" altLang="zh-CN" sz="2000" dirty="0">
              <a:solidFill>
                <a:schemeClr val="accent1"/>
              </a:solidFill>
              <a:latin typeface="Microsoft YaHei UI" panose="020B0503020204020204" pitchFamily="34" charset="-122"/>
              <a:ea typeface="Microsoft YaHei UI" panose="020B0503020204020204" pitchFamily="34" charset="-122"/>
            </a:endParaRPr>
          </a:p>
          <a:p>
            <a:pPr marL="342900" indent="-342900"/>
            <a:endParaRPr lang="en-US" altLang="zh-CN" sz="2400" dirty="0">
              <a:solidFill>
                <a:schemeClr val="accent1"/>
              </a:solidFill>
              <a:latin typeface="Microsoft YaHei UI" panose="020B0503020204020204" pitchFamily="34" charset="-122"/>
              <a:ea typeface="Microsoft YaHei UI" panose="020B0503020204020204" pitchFamily="34" charset="-122"/>
            </a:endParaRPr>
          </a:p>
          <a:p>
            <a:endParaRPr lang="en-US" altLang="zh-CN" sz="2400" dirty="0">
              <a:solidFill>
                <a:schemeClr val="accent1"/>
              </a:solidFill>
              <a:latin typeface="Microsoft YaHei UI" panose="020B0503020204020204" pitchFamily="34" charset="-122"/>
              <a:ea typeface="Microsoft YaHei UI" panose="020B0503020204020204" pitchFamily="34" charset="-122"/>
            </a:endParaRPr>
          </a:p>
          <a:p>
            <a:endParaRPr lang="en-US" altLang="zh-CN" sz="2400" dirty="0">
              <a:solidFill>
                <a:schemeClr val="accent1"/>
              </a:solidFill>
              <a:latin typeface="Microsoft YaHei UI" panose="020B0503020204020204" pitchFamily="34" charset="-122"/>
              <a:ea typeface="Microsoft YaHei UI" panose="020B0503020204020204" pitchFamily="34" charset="-122"/>
            </a:endParaRPr>
          </a:p>
          <a:p>
            <a:endParaRPr lang="en-US" altLang="zh-CN" sz="2400" dirty="0">
              <a:solidFill>
                <a:schemeClr val="accent1"/>
              </a:solidFill>
              <a:latin typeface="Microsoft YaHei UI" panose="020B0503020204020204" pitchFamily="34" charset="-122"/>
              <a:ea typeface="Microsoft YaHei UI" panose="020B0503020204020204" pitchFamily="34" charset="-122"/>
            </a:endParaRPr>
          </a:p>
          <a:p>
            <a:endParaRPr lang="en-US" altLang="zh-CN" sz="2400" dirty="0">
              <a:solidFill>
                <a:schemeClr val="accent1"/>
              </a:solidFill>
              <a:latin typeface="Microsoft YaHei UI" panose="020B0503020204020204" pitchFamily="34" charset="-122"/>
              <a:ea typeface="Microsoft YaHei UI" panose="020B0503020204020204" pitchFamily="34" charset="-122"/>
            </a:endParaRPr>
          </a:p>
          <a:p>
            <a:endParaRPr lang="en-US" altLang="zh-CN" sz="2400" dirty="0">
              <a:solidFill>
                <a:schemeClr val="accent1"/>
              </a:solidFill>
              <a:latin typeface="Microsoft YaHei UI" panose="020B0503020204020204" pitchFamily="34" charset="-122"/>
              <a:ea typeface="Microsoft YaHei UI"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zh-CN" dirty="0"/>
              <a:t>28.5</a:t>
            </a:r>
            <a:r>
              <a:rPr lang="zh-CN" altLang="en-US" dirty="0"/>
              <a:t>网络</a:t>
            </a:r>
            <a:r>
              <a:rPr lang="zh-CN" altLang="en-US" dirty="0"/>
              <a:t>语言研究有哪些</a:t>
            </a:r>
            <a:r>
              <a:rPr lang="zh-CN" altLang="en-US" dirty="0"/>
              <a:t>意义？</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972286" y="501893"/>
            <a:ext cx="914400" cy="914400"/>
          </a:xfrm>
          <a:prstGeom prst="rect">
            <a:avLst/>
          </a:prstGeom>
        </p:spPr>
      </p:pic>
      <p:sp>
        <p:nvSpPr>
          <p:cNvPr id="6" name="内容占位符 5"/>
          <p:cNvSpPr>
            <a:spLocks noGrp="1"/>
          </p:cNvSpPr>
          <p:nvPr>
            <p:ph idx="1"/>
          </p:nvPr>
        </p:nvSpPr>
        <p:spPr>
          <a:xfrm>
            <a:off x="741680" y="1416293"/>
            <a:ext cx="10637520" cy="5075947"/>
          </a:xfrm>
        </p:spPr>
        <p:txBody>
          <a:bodyPr>
            <a:noAutofit/>
          </a:bodyPr>
          <a:lstStyle/>
          <a:p>
            <a:pPr marL="45720" indent="720090" algn="just">
              <a:lnSpc>
                <a:spcPct val="150000"/>
              </a:lnSpc>
              <a:spcBef>
                <a:spcPts val="0"/>
              </a:spcBef>
              <a:buNone/>
            </a:pPr>
            <a:r>
              <a:rPr sz="2400" dirty="0"/>
              <a:t>语言在人类社会发展中起到了非常重要的作用，语言和劳动一起，成了两个最主要的推动力。是推动人类社会形成与发展的推动力。语言既是人表达思想、观念、意识的工具，也是影响人的思想、观念、意识形成的重要因素。</a:t>
            </a:r>
            <a:r>
              <a:rPr lang="en-GB" altLang="zh-CN" sz="2400" dirty="0"/>
              <a:t>------------------------------------------------------------------------------</a:t>
            </a:r>
            <a:endParaRPr lang="en-GB" altLang="zh-CN" sz="2400" dirty="0"/>
          </a:p>
          <a:p>
            <a:pPr marL="45720" indent="720090" algn="just">
              <a:lnSpc>
                <a:spcPct val="150000"/>
              </a:lnSpc>
              <a:spcBef>
                <a:spcPts val="0"/>
              </a:spcBef>
              <a:buNone/>
            </a:pPr>
            <a:r>
              <a:rPr lang="zh-CN" altLang="en-US" sz="2400" dirty="0"/>
              <a:t>对于价值观来说，网络是一把双刃剑，一方面它是构建社会主义价值观、价值体系的重要载体，有力地推进社会主义现代化建设步伐；另一方面，因网络的开放性，西方敌对势力也会利用网络来兴风作浪影响中国民众，尤其是青年大学生的价值观。因而在网络时代，不管是哪一方如果要输出自己的价值观，网络语言是最好也是最重要的工具之一。</a:t>
            </a:r>
            <a:endParaRPr lang="zh-CN" altLang="en-US" sz="2400" dirty="0"/>
          </a:p>
        </p:txBody>
      </p:sp>
    </p:spTree>
  </p:cSld>
  <p:clrMapOvr>
    <a:masterClrMapping/>
  </p:clrMapOvr>
</p:sld>
</file>

<file path=ppt/tags/tag1.xml><?xml version="1.0" encoding="utf-8"?>
<p:tagLst xmlns:p="http://schemas.openxmlformats.org/presentationml/2006/main">
  <p:tag name="KSO_WM_UNIT_TABLE_BEAUTIFY" val="smartTable{fb405747-e348-49be-8fa6-2d32743a9a37}"/>
</p:tagLst>
</file>

<file path=ppt/theme/theme1.xml><?xml version="1.0" encoding="utf-8"?>
<a:theme xmlns:a="http://schemas.openxmlformats.org/drawingml/2006/main" name="基础">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Basis">
      <a:maj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办公室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学生行为教师行为</Template>
  <TotalTime>0</TotalTime>
  <Words>8154</Words>
  <Application>WPS 演示</Application>
  <PresentationFormat>宽屏</PresentationFormat>
  <Paragraphs>339</Paragraphs>
  <Slides>41</Slides>
  <Notes>17</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41</vt:i4>
      </vt:variant>
    </vt:vector>
  </HeadingPairs>
  <TitlesOfParts>
    <vt:vector size="53" baseType="lpstr">
      <vt:lpstr>Arial</vt:lpstr>
      <vt:lpstr>宋体</vt:lpstr>
      <vt:lpstr>Wingdings</vt:lpstr>
      <vt:lpstr>Microsoft YaHei UI</vt:lpstr>
      <vt:lpstr>Corbel</vt:lpstr>
      <vt:lpstr>Tahoma</vt:lpstr>
      <vt:lpstr>微软雅黑</vt:lpstr>
      <vt:lpstr>Arial Unicode MS</vt:lpstr>
      <vt:lpstr>Wingdings</vt:lpstr>
      <vt:lpstr>Times New Roman</vt:lpstr>
      <vt:lpstr>Times New Roman</vt:lpstr>
      <vt:lpstr>基础</vt:lpstr>
      <vt:lpstr>32. 什么是火星文？</vt:lpstr>
      <vt:lpstr>目录</vt:lpstr>
      <vt:lpstr>32.1 故事缘起</vt:lpstr>
      <vt:lpstr>32.2 故事引发的思考 </vt:lpstr>
      <vt:lpstr>32.3 火星文的内涵及特点</vt:lpstr>
      <vt:lpstr>32.3 火星文的内涵及特点</vt:lpstr>
      <vt:lpstr>32.4 国内有关汉语火星文的研究现状</vt:lpstr>
      <vt:lpstr>32.4 国内有关汉语火星文的研究现状</vt:lpstr>
      <vt:lpstr>32.4 国内有关汉语火星文的研究现状</vt:lpstr>
      <vt:lpstr>32.5 火星文与现实有什么关系？</vt:lpstr>
      <vt:lpstr>32.5 火星文与现实有什么关系？</vt:lpstr>
      <vt:lpstr>28. 漫话网络语言</vt:lpstr>
      <vt:lpstr>28. 漫话网络语言</vt:lpstr>
      <vt:lpstr>目录</vt:lpstr>
      <vt:lpstr>28.1 故事缘起</vt:lpstr>
      <vt:lpstr>28.2 故事引发的思考 </vt:lpstr>
      <vt:lpstr>32.6 从规范主义与描写主义分析火星文</vt:lpstr>
      <vt:lpstr>29.3从女书来看语言是怎样产生的？</vt:lpstr>
      <vt:lpstr>32.6 从规范主义与描写主义分析火星文</vt:lpstr>
      <vt:lpstr>32.6 从规范主义与描写主义分析火星文</vt:lpstr>
      <vt:lpstr>29.5语言为什么有性别变体？其中有什么规律？</vt:lpstr>
      <vt:lpstr>29.3从女书来看语言是怎样产生的？</vt:lpstr>
      <vt:lpstr>29.5语言为什么有性别变体？其中有什么规律？</vt:lpstr>
      <vt:lpstr>29. 永州女书：男人不宜的文字</vt:lpstr>
      <vt:lpstr>目录</vt:lpstr>
      <vt:lpstr>29.1 故事缘起</vt:lpstr>
      <vt:lpstr>30.2 故事引发的思考 </vt:lpstr>
      <vt:lpstr>30.2 故事引发的思考 </vt:lpstr>
      <vt:lpstr>30.4 世界语的文化中立性体现在哪里？</vt:lpstr>
      <vt:lpstr>30.4 世界语的文化中立性体现在哪里？</vt:lpstr>
      <vt:lpstr>29.7 结语</vt:lpstr>
      <vt:lpstr>30. 世界语——再造巴别塔</vt:lpstr>
      <vt:lpstr>目录</vt:lpstr>
      <vt:lpstr>30.1 故事缘起</vt:lpstr>
      <vt:lpstr>30.1 故事缘起</vt:lpstr>
      <vt:lpstr>29.2 故事引发的思考 </vt:lpstr>
      <vt:lpstr>29.3从女书来看语言是怎样产生的？</vt:lpstr>
      <vt:lpstr>31.3自然语义元语言理论的研究目标及基本原则是什么？</vt:lpstr>
      <vt:lpstr>31.4 普遍语法理论的主要原则有哪些？</vt:lpstr>
      <vt:lpstr>32.8 结语</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32. 什么是火星文？</dc:title>
  <dc:creator>Xie Sutina</dc:creator>
  <cp:lastModifiedBy>谷葛薇</cp:lastModifiedBy>
  <cp:revision>13</cp:revision>
  <dcterms:created xsi:type="dcterms:W3CDTF">2021-12-20T02:23:00Z</dcterms:created>
  <dcterms:modified xsi:type="dcterms:W3CDTF">2021-12-31T00:47:24Z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3C7A537CCBC54467A56BB55575046C23</vt:lpwstr>
  </property>
  <property fmtid="{D5CDD505-2E9C-101B-9397-08002B2CF9AE}" pid="3" name="KSOProductBuildVer">
    <vt:lpwstr>2052-11.1.0.10938</vt:lpwstr>
  </property>
</Properties>
</file>